
<file path=[Content_Types].xml><?xml version="1.0" encoding="utf-8"?>
<Types xmlns="http://schemas.openxmlformats.org/package/2006/content-types">
  <Default Extension="emf" ContentType="image/x-emf"/>
  <Default Extension="jfif" ContentType="image/jpeg"/>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2"/>
  </p:notesMasterIdLst>
  <p:handoutMasterIdLst>
    <p:handoutMasterId r:id="rId43"/>
  </p:handoutMasterIdLst>
  <p:sldIdLst>
    <p:sldId id="298" r:id="rId5"/>
    <p:sldId id="301" r:id="rId6"/>
    <p:sldId id="280" r:id="rId7"/>
    <p:sldId id="341" r:id="rId8"/>
    <p:sldId id="331" r:id="rId9"/>
    <p:sldId id="332" r:id="rId10"/>
    <p:sldId id="335" r:id="rId11"/>
    <p:sldId id="336" r:id="rId12"/>
    <p:sldId id="337" r:id="rId13"/>
    <p:sldId id="334" r:id="rId14"/>
    <p:sldId id="338" r:id="rId15"/>
    <p:sldId id="339" r:id="rId16"/>
    <p:sldId id="340" r:id="rId17"/>
    <p:sldId id="342" r:id="rId18"/>
    <p:sldId id="345" r:id="rId19"/>
    <p:sldId id="346" r:id="rId20"/>
    <p:sldId id="344" r:id="rId21"/>
    <p:sldId id="347" r:id="rId22"/>
    <p:sldId id="348" r:id="rId23"/>
    <p:sldId id="349" r:id="rId24"/>
    <p:sldId id="343" r:id="rId25"/>
    <p:sldId id="302" r:id="rId26"/>
    <p:sldId id="327" r:id="rId27"/>
    <p:sldId id="303" r:id="rId28"/>
    <p:sldId id="308" r:id="rId29"/>
    <p:sldId id="309" r:id="rId30"/>
    <p:sldId id="310" r:id="rId31"/>
    <p:sldId id="311" r:id="rId32"/>
    <p:sldId id="312" r:id="rId33"/>
    <p:sldId id="313" r:id="rId34"/>
    <p:sldId id="315" r:id="rId35"/>
    <p:sldId id="329" r:id="rId36"/>
    <p:sldId id="317" r:id="rId37"/>
    <p:sldId id="322" r:id="rId38"/>
    <p:sldId id="323" r:id="rId39"/>
    <p:sldId id="326" r:id="rId40"/>
    <p:sldId id="328" r:id="rId41"/>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72" autoAdjust="0"/>
    <p:restoredTop sz="94619" autoAdjust="0"/>
  </p:normalViewPr>
  <p:slideViewPr>
    <p:cSldViewPr snapToGrid="0">
      <p:cViewPr varScale="1">
        <p:scale>
          <a:sx n="83" d="100"/>
          <a:sy n="83" d="100"/>
        </p:scale>
        <p:origin x="45" y="300"/>
      </p:cViewPr>
      <p:guideLst/>
    </p:cSldViewPr>
  </p:slideViewPr>
  <p:notesTextViewPr>
    <p:cViewPr>
      <p:scale>
        <a:sx n="3" d="2"/>
        <a:sy n="3" d="2"/>
      </p:scale>
      <p:origin x="0" y="0"/>
    </p:cViewPr>
  </p:notesTextViewPr>
  <p:notesViewPr>
    <p:cSldViewPr snapToGrid="0">
      <p:cViewPr varScale="1">
        <p:scale>
          <a:sx n="87" d="100"/>
          <a:sy n="87" d="100"/>
        </p:scale>
        <p:origin x="384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r>
              <a:rPr lang="ja-JP" altLang="en-US" sz="2800" dirty="0"/>
              <a:t>全体単語</a:t>
            </a:r>
          </a:p>
        </c:rich>
      </c:tx>
      <c:layout>
        <c:manualLayout>
          <c:xMode val="edge"/>
          <c:yMode val="edge"/>
          <c:x val="0.19396657096563291"/>
          <c:y val="4.4448317631177658E-3"/>
        </c:manualLayout>
      </c:layout>
      <c:overlay val="0"/>
      <c:spPr>
        <a:noFill/>
        <a:ln>
          <a:noFill/>
        </a:ln>
        <a:effectLst/>
      </c:spPr>
      <c:txPr>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endParaRPr lang="ko-KR"/>
        </a:p>
      </c:txPr>
    </c:title>
    <c:autoTitleDeleted val="0"/>
    <c:plotArea>
      <c:layout>
        <c:manualLayout>
          <c:layoutTarget val="inner"/>
          <c:xMode val="edge"/>
          <c:yMode val="edge"/>
          <c:x val="2.2856517935258093E-4"/>
          <c:y val="0.10597598880882358"/>
          <c:w val="0.9766855563509107"/>
          <c:h val="0.83179636650752764"/>
        </c:manualLayout>
      </c:layout>
      <c:ofPieChart>
        <c:ofPieType val="pie"/>
        <c:varyColors val="1"/>
        <c:ser>
          <c:idx val="0"/>
          <c:order val="0"/>
          <c:tx>
            <c:strRef>
              <c:f>Sheet1!$B$1</c:f>
              <c:strCache>
                <c:ptCount val="1"/>
                <c:pt idx="0">
                  <c:v>全体単語</c:v>
                </c:pt>
              </c:strCache>
            </c:strRef>
          </c:tx>
          <c:dPt>
            <c:idx val="0"/>
            <c:bubble3D val="0"/>
            <c:spPr>
              <a:solidFill>
                <a:srgbClr val="0070C0"/>
              </a:solidFill>
              <a:ln w="19050">
                <a:solidFill>
                  <a:schemeClr val="lt1"/>
                </a:solidFill>
              </a:ln>
              <a:effectLst/>
            </c:spPr>
            <c:extLst>
              <c:ext xmlns:c16="http://schemas.microsoft.com/office/drawing/2014/chart" uri="{C3380CC4-5D6E-409C-BE32-E72D297353CC}">
                <c16:uniqueId val="{00000005-66B0-4BE4-8B41-BF11162696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1-66B0-4BE4-8B41-BF11162696FE}"/>
              </c:ext>
            </c:extLst>
          </c:dPt>
          <c:dPt>
            <c:idx val="2"/>
            <c:bubble3D val="0"/>
            <c:spPr>
              <a:solidFill>
                <a:srgbClr val="FF0000"/>
              </a:solidFill>
              <a:ln w="19050">
                <a:solidFill>
                  <a:schemeClr val="lt1"/>
                </a:solidFill>
              </a:ln>
              <a:effectLst/>
            </c:spPr>
            <c:extLst>
              <c:ext xmlns:c16="http://schemas.microsoft.com/office/drawing/2014/chart" uri="{C3380CC4-5D6E-409C-BE32-E72D297353CC}">
                <c16:uniqueId val="{00000003-66B0-4BE4-8B41-BF11162696FE}"/>
              </c:ext>
            </c:extLst>
          </c:dPt>
          <c:dPt>
            <c:idx val="3"/>
            <c:bubble3D val="0"/>
            <c:spPr>
              <a:solidFill>
                <a:srgbClr val="00B050"/>
              </a:solidFill>
              <a:ln w="19050">
                <a:solidFill>
                  <a:schemeClr val="lt1"/>
                </a:solidFill>
              </a:ln>
              <a:effectLst/>
            </c:spPr>
            <c:extLst>
              <c:ext xmlns:c16="http://schemas.microsoft.com/office/drawing/2014/chart" uri="{C3380CC4-5D6E-409C-BE32-E72D297353CC}">
                <c16:uniqueId val="{00000004-66B0-4BE4-8B41-BF11162696F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2-66B0-4BE4-8B41-BF11162696FE}"/>
              </c:ext>
            </c:extLst>
          </c:dPt>
          <c:dLbls>
            <c:dLbl>
              <c:idx val="1"/>
              <c:tx>
                <c:rich>
                  <a:bodyPr/>
                  <a:lstStyle/>
                  <a:p>
                    <a:r>
                      <a:rPr lang="en-US" altLang="ja-JP"/>
                      <a:t>80%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66B0-4BE4-8B41-BF11162696FE}"/>
                </c:ext>
              </c:extLst>
            </c:dLbl>
            <c:dLbl>
              <c:idx val="2"/>
              <c:layout>
                <c:manualLayout>
                  <c:x val="-4.4848410194213165E-2"/>
                  <c:y val="8.233543360383809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66B0-4BE4-8B41-BF11162696FE}"/>
                </c:ext>
              </c:extLst>
            </c:dLbl>
            <c:dLbl>
              <c:idx val="3"/>
              <c:layout>
                <c:manualLayout>
                  <c:x val="-4.8237427000325322E-2"/>
                  <c:y val="-3.9407458427698515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66B0-4BE4-8B41-BF11162696FE}"/>
                </c:ext>
              </c:extLst>
            </c:dLbl>
            <c:dLbl>
              <c:idx val="4"/>
              <c:tx>
                <c:rich>
                  <a:bodyPr/>
                  <a:lstStyle/>
                  <a:p>
                    <a:r>
                      <a:rPr lang="en-US" altLang="ja-JP"/>
                      <a:t>15%</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6B0-4BE4-8B41-BF11162696FE}"/>
                </c:ext>
              </c:extLst>
            </c:dLbl>
            <c:spPr>
              <a:noFill/>
              <a:ln>
                <a:noFill/>
              </a:ln>
              <a:effectLst/>
            </c:spPr>
            <c:txPr>
              <a:bodyPr rot="0" spcFirstLastPara="1" vertOverflow="ellipsis" vert="horz" wrap="square" lIns="38100" tIns="19050" rIns="38100" bIns="19050" anchor="ctr" anchorCtr="1">
                <a:spAutoFit/>
              </a:bodyPr>
              <a:lstStyle/>
              <a:p>
                <a:pPr>
                  <a:defRPr lang="ja-JP" sz="2400" b="0" i="0" u="none" strike="noStrike" kern="1200" baseline="0">
                    <a:solidFill>
                      <a:schemeClr val="bg1"/>
                    </a:solidFill>
                    <a:latin typeface="+mn-lt"/>
                    <a:ea typeface="+mn-ea"/>
                    <a:cs typeface="+mn-cs"/>
                  </a:defRPr>
                </a:pPr>
                <a:endParaRPr lang="ko-KR"/>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使用しない単語</c:v>
                </c:pt>
                <c:pt idx="1">
                  <c:v>Masking</c:v>
                </c:pt>
                <c:pt idx="2">
                  <c:v>ランダム変更</c:v>
                </c:pt>
                <c:pt idx="3">
                  <c:v>変更しない</c:v>
                </c:pt>
              </c:strCache>
            </c:strRef>
          </c:cat>
          <c:val>
            <c:numRef>
              <c:f>Sheet1!$B$2:$B$5</c:f>
              <c:numCache>
                <c:formatCode>0%</c:formatCode>
                <c:ptCount val="4"/>
                <c:pt idx="0">
                  <c:v>0.85</c:v>
                </c:pt>
                <c:pt idx="1">
                  <c:v>0.12</c:v>
                </c:pt>
                <c:pt idx="2" formatCode="0.00%">
                  <c:v>1.4999999999999999E-2</c:v>
                </c:pt>
                <c:pt idx="3" formatCode="0.00%">
                  <c:v>1.4999999999999999E-2</c:v>
                </c:pt>
              </c:numCache>
            </c:numRef>
          </c:val>
          <c:extLst>
            <c:ext xmlns:c16="http://schemas.microsoft.com/office/drawing/2014/chart" uri="{C3380CC4-5D6E-409C-BE32-E72D297353CC}">
              <c16:uniqueId val="{00000000-66B0-4BE4-8B41-BF11162696FE}"/>
            </c:ext>
          </c:extLst>
        </c:ser>
        <c:dLbls>
          <c:dLblPos val="bestFit"/>
          <c:showLegendKey val="0"/>
          <c:showVal val="1"/>
          <c:showCatName val="0"/>
          <c:showSerName val="0"/>
          <c:showPercent val="0"/>
          <c:showBubbleSize val="0"/>
          <c:showLeaderLines val="1"/>
        </c:dLbls>
        <c:gapWidth val="100"/>
        <c:splitType val="pos"/>
        <c:splitPos val="3"/>
        <c:secondPieSize val="78"/>
        <c:serLines>
          <c:spPr>
            <a:ln w="9525" cap="flat" cmpd="sng" algn="ctr">
              <a:solidFill>
                <a:schemeClr val="tx1">
                  <a:lumMod val="35000"/>
                  <a:lumOff val="65000"/>
                </a:schemeClr>
              </a:solidFill>
              <a:round/>
            </a:ln>
            <a:effectLst/>
          </c:spPr>
        </c:serLines>
      </c:ofPieChart>
      <c:spPr>
        <a:noFill/>
        <a:ln>
          <a:noFill/>
        </a:ln>
        <a:effectLst/>
      </c:spPr>
    </c:plotArea>
    <c:legend>
      <c:legendPos val="r"/>
      <c:layout>
        <c:manualLayout>
          <c:xMode val="edge"/>
          <c:yMode val="edge"/>
          <c:x val="0.75506253479678664"/>
          <c:y val="0.21150819441484139"/>
          <c:w val="0.22036252688630528"/>
          <c:h val="0.66543541326960787"/>
        </c:manualLayout>
      </c:layout>
      <c:overlay val="0"/>
      <c:spPr>
        <a:noFill/>
        <a:ln>
          <a:noFill/>
        </a:ln>
        <a:effectLst/>
      </c:spPr>
      <c:txPr>
        <a:bodyPr rot="0" spcFirstLastPara="1" vertOverflow="ellipsis" vert="horz" wrap="square" anchor="ctr" anchorCtr="1"/>
        <a:lstStyle/>
        <a:p>
          <a:pPr>
            <a:defRPr lang="ja-JP" sz="2800" b="0" i="0" u="none" strike="noStrike" kern="1200" baseline="0">
              <a:solidFill>
                <a:schemeClr val="tx1">
                  <a:lumMod val="65000"/>
                  <a:lumOff val="3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D243AE-AB9C-4F99-A927-9F2471FAD649}" type="datetime1">
              <a:rPr kumimoji="1" lang="ja-JP" altLang="en-US" smtClean="0">
                <a:latin typeface="Meiryo UI" panose="020B0604030504040204" pitchFamily="50" charset="-128"/>
                <a:ea typeface="Meiryo UI" panose="020B0604030504040204" pitchFamily="50" charset="-128"/>
              </a:rPr>
              <a:t>2023/7/10</a:t>
            </a:fld>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DADE32-FD1A-494E-A873-FBE034D5C1DA}" type="slidenum">
              <a:rPr kumimoji="1" lang="en-US" altLang="ja-JP" smtClean="0">
                <a:latin typeface="Meiryo UI" panose="020B0604030504040204" pitchFamily="50" charset="-128"/>
                <a:ea typeface="Meiryo UI" panose="020B0604030504040204" pitchFamily="50" charset="-128"/>
              </a:rPr>
              <a:t>‹#›</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518209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D5D0D523-8CFC-4A67-BC17-72B1EE12365D}" type="datetime1">
              <a:rPr kumimoji="1" lang="ja-JP" altLang="en-US" smtClean="0"/>
              <a:pPr/>
              <a:t>2023/7/10</a:t>
            </a:fld>
            <a:endParaRPr kumimoji="1"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noProof="0"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dirty="0"/>
              <a:t>マスター テキストの書式設定</a:t>
            </a:r>
          </a:p>
          <a:p>
            <a:pPr lvl="1"/>
            <a:r>
              <a:rPr kumimoji="1" lang="ja-JP" altLang="en-US" noProof="0" dirty="0"/>
              <a:t>第 </a:t>
            </a:r>
            <a:r>
              <a:rPr kumimoji="1" lang="en-US" altLang="ja-JP" noProof="0" dirty="0"/>
              <a:t>2 </a:t>
            </a:r>
            <a:r>
              <a:rPr kumimoji="1" lang="ja-JP" altLang="en-US" noProof="0" dirty="0"/>
              <a:t>レベル</a:t>
            </a:r>
          </a:p>
          <a:p>
            <a:pPr lvl="2"/>
            <a:r>
              <a:rPr kumimoji="1" lang="ja-JP" altLang="en-US" noProof="0" dirty="0"/>
              <a:t>第 </a:t>
            </a:r>
            <a:r>
              <a:rPr kumimoji="1" lang="en-US" altLang="ja-JP" noProof="0" dirty="0"/>
              <a:t>3 </a:t>
            </a:r>
            <a:r>
              <a:rPr kumimoji="1" lang="ja-JP" altLang="en-US" noProof="0" dirty="0"/>
              <a:t>レベル</a:t>
            </a:r>
          </a:p>
          <a:p>
            <a:pPr lvl="3"/>
            <a:r>
              <a:rPr kumimoji="1" lang="ja-JP" altLang="en-US" noProof="0" dirty="0"/>
              <a:t>第 </a:t>
            </a:r>
            <a:r>
              <a:rPr kumimoji="1" lang="en-US" altLang="ja-JP" noProof="0" dirty="0"/>
              <a:t>4 </a:t>
            </a:r>
            <a:r>
              <a:rPr kumimoji="1" lang="ja-JP" altLang="en-US" noProof="0" dirty="0"/>
              <a:t>レベル</a:t>
            </a:r>
          </a:p>
          <a:p>
            <a:pPr lvl="4"/>
            <a:r>
              <a:rPr kumimoji="1" lang="ja-JP" altLang="en-US" noProof="0" dirty="0"/>
              <a:t>第 </a:t>
            </a:r>
            <a:r>
              <a:rPr kumimoji="1" lang="en-US" altLang="ja-JP" noProof="0" dirty="0"/>
              <a:t>5 </a:t>
            </a:r>
            <a:r>
              <a:rPr kumimoji="1" lang="ja-JP" altLang="en-US" noProof="0"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5DBB06E8-024C-426A-A87F-EDA2F6EC649B}" type="slidenum">
              <a:rPr kumimoji="1" lang="en-US" altLang="ja-JP" smtClean="0"/>
              <a:pPr/>
              <a:t>‹#›</a:t>
            </a:fld>
            <a:endParaRPr kumimoji="1" lang="ja-JP" altLang="en-US" dirty="0"/>
          </a:p>
        </p:txBody>
      </p:sp>
    </p:spTree>
    <p:extLst>
      <p:ext uri="{BB962C8B-B14F-4D97-AF65-F5344CB8AC3E}">
        <p14:creationId xmlns:p14="http://schemas.microsoft.com/office/powerpoint/2010/main" val="38302828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fld id="{5DBB06E8-024C-426A-A87F-EDA2F6EC649B}" type="slidenum">
              <a:rPr kumimoji="1" lang="en-US" altLang="ja-JP" smtClean="0">
                <a:latin typeface="Meiryo UI" panose="020B0604030504040204" pitchFamily="50" charset="-128"/>
                <a:ea typeface="Meiryo UI" panose="020B0604030504040204" pitchFamily="50" charset="-128"/>
              </a:rPr>
              <a:t>1</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97516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サブタイトル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ja-JP" altLang="en-US" noProof="0"/>
              <a:t>マスター サブタイトルの書式設定</a:t>
            </a:r>
            <a:endParaRPr lang="ja-JP" altLang="en-US" noProof="0" dirty="0"/>
          </a:p>
        </p:txBody>
      </p:sp>
      <p:cxnSp>
        <p:nvCxnSpPr>
          <p:cNvPr id="9" name="直線​​コネクタ(S)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日付プレースホルダー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5" name="フッター プレースホルダー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ja-JP" altLang="en-US" noProof="0" dirty="0"/>
          </a:p>
        </p:txBody>
      </p:sp>
      <p:sp>
        <p:nvSpPr>
          <p:cNvPr id="6" name="スライド番号プレースホルダー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7" name="日付プレースホルダー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ja-JP" altLang="en-US" noProof="0" dirty="0"/>
          </a:p>
        </p:txBody>
      </p:sp>
      <p:sp>
        <p:nvSpPr>
          <p:cNvPr id="9" name="スライド番号プレースホルダー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 ヘッダー">
    <p:bg>
      <p:bgPr>
        <a:solidFill>
          <a:schemeClr val="bg1"/>
        </a:solidFill>
        <a:effectLst/>
      </p:bgPr>
    </p:bg>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noProof="0"/>
              <a:t>マスター テキストの書式設定</a:t>
            </a:r>
          </a:p>
        </p:txBody>
      </p:sp>
      <p:cxnSp>
        <p:nvCxnSpPr>
          <p:cNvPr id="9" name="直線​​コネクタ(S)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日付プレースホルダー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ja-JP" altLang="en-US" noProof="0" dirty="0"/>
          </a:p>
        </p:txBody>
      </p:sp>
      <p:sp>
        <p:nvSpPr>
          <p:cNvPr id="11" name="スライド番号プレースホルダー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8" name="タイトル 7"/>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sz="half" idx="1"/>
          </p:nvPr>
        </p:nvSpPr>
        <p:spPr>
          <a:xfrm>
            <a:off x="1097280" y="2120900"/>
            <a:ext cx="4639736" cy="3748193"/>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コンテンツ プレースホルダー 3"/>
          <p:cNvSpPr>
            <a:spLocks noGrp="1"/>
          </p:cNvSpPr>
          <p:nvPr>
            <p:ph sz="half" idx="2"/>
          </p:nvPr>
        </p:nvSpPr>
        <p:spPr>
          <a:xfrm>
            <a:off x="6515944" y="2120900"/>
            <a:ext cx="4639736" cy="3748194"/>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9" name="フッター プレースホルダー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ja-JP" altLang="en-US" noProof="0" dirty="0"/>
          </a:p>
        </p:txBody>
      </p:sp>
      <p:sp>
        <p:nvSpPr>
          <p:cNvPr id="10" name="スライド番号プレースホルダー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タイトル 9"/>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4" name="コンテンツ プレースホルダー 3"/>
          <p:cNvSpPr>
            <a:spLocks noGrp="1"/>
          </p:cNvSpPr>
          <p:nvPr>
            <p:ph sz="half" idx="2"/>
          </p:nvPr>
        </p:nvSpPr>
        <p:spPr>
          <a:xfrm>
            <a:off x="1097280" y="2958274"/>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5" name="テキスト プレースホルダー 4"/>
          <p:cNvSpPr>
            <a:spLocks noGrp="1"/>
          </p:cNvSpPr>
          <p:nvPr>
            <p:ph type="body" sz="quarter" idx="3"/>
          </p:nvPr>
        </p:nvSpPr>
        <p:spPr>
          <a:xfrm>
            <a:off x="6515944" y="2057400"/>
            <a:ext cx="4639736" cy="736282"/>
          </a:xfrm>
        </p:spPr>
        <p:txBody>
          <a:bodyPr lIns="91440" rIns="91440" rtlCol="0" anchor="ctr">
            <a:normAutofit/>
          </a:bodyPr>
          <a:lstStyle>
            <a:lvl1pPr marL="0" indent="0" rtl="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6" name="コンテンツ プレースホルダー 5"/>
          <p:cNvSpPr>
            <a:spLocks noGrp="1"/>
          </p:cNvSpPr>
          <p:nvPr>
            <p:ph sz="quarter" idx="4"/>
          </p:nvPr>
        </p:nvSpPr>
        <p:spPr>
          <a:xfrm>
            <a:off x="6515944" y="2958273"/>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11" name="フッター プレースホルダー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ja-JP" altLang="en-US" noProof="0" dirty="0"/>
          </a:p>
        </p:txBody>
      </p:sp>
      <p:sp>
        <p:nvSpPr>
          <p:cNvPr id="12" name="スライド番号プレースホルダー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6" name="日付プレースホルダー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7" name="フッター プレースホルダー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ja-JP" altLang="en-US" noProof="0" dirty="0"/>
          </a:p>
        </p:txBody>
      </p:sp>
      <p:sp>
        <p:nvSpPr>
          <p:cNvPr id="8" name="スライド番号プレースホルダー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日付プレースホルダー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3" name="フッター プレースホルダー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ja-JP" altLang="en-US" noProof="0" dirty="0"/>
          </a:p>
        </p:txBody>
      </p:sp>
      <p:sp>
        <p:nvSpPr>
          <p:cNvPr id="4" name="スライド番号プレースホルダー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キャプション付きのコンテンツ">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a:xfrm>
            <a:off x="5458984" y="812799"/>
            <a:ext cx="5928344" cy="5294757"/>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テキスト プレースホルダー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a:xfrm>
            <a:off x="643464" y="6446520"/>
            <a:ext cx="3517568" cy="365125"/>
          </a:xfrm>
        </p:spPr>
        <p:txBody>
          <a:bodyPr rtlCol="0"/>
          <a:lstStyle>
            <a:lvl1pPr algn="l">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ja-JP" altLang="en-US" noProof="0" dirty="0"/>
          </a:p>
        </p:txBody>
      </p:sp>
      <p:sp>
        <p:nvSpPr>
          <p:cNvPr id="7" name="スライド番号プレースホルダー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altLang="ja-JP" noProof="0" smtClean="0"/>
              <a:pPr/>
              <a:t>‹#›</a:t>
            </a:fld>
            <a:endParaRPr lang="ja-JP" altLang="en-US" noProof="0"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キャプション付きの図">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図プレースホルダー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a:t>アイコンをクリックして図を追加</a:t>
            </a:r>
            <a:endParaRPr lang="ja-JP" altLang="en-US" noProof="0" dirty="0"/>
          </a:p>
        </p:txBody>
      </p:sp>
      <p:sp>
        <p:nvSpPr>
          <p:cNvPr id="2" name="タイトル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ja-JP" altLang="en-US" noProof="0"/>
              <a:t>マスター タイトルの書式設定</a:t>
            </a:r>
            <a:endParaRPr lang="ja-JP" altLang="en-US" noProof="0" dirty="0"/>
          </a:p>
        </p:txBody>
      </p:sp>
      <p:sp>
        <p:nvSpPr>
          <p:cNvPr id="4" name="テキスト プレースホルダー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p:txBody>
          <a:bodyPr rtlCol="0"/>
          <a:lstStyle>
            <a:lvl1pPr>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1097279" y="6446838"/>
            <a:ext cx="6818262" cy="365125"/>
          </a:xfrm>
        </p:spPr>
        <p:txBody>
          <a:bodyPr rtlCol="0"/>
          <a:lstStyle/>
          <a:p>
            <a:pPr algn="l" rtl="0"/>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プレースホルダー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ja-JP" altLang="en-US" noProof="0" dirty="0"/>
              <a:t>マスター タイトルの書式設定</a:t>
            </a:r>
          </a:p>
        </p:txBody>
      </p:sp>
      <p:sp>
        <p:nvSpPr>
          <p:cNvPr id="3" name="テキスト プレースホルダー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4" name="日付プレースホルダー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latin typeface="Meiryo UI" panose="020B0604030504040204" pitchFamily="50" charset="-128"/>
                <a:ea typeface="Meiryo UI" panose="020B0604030504040204" pitchFamily="50" charset="-128"/>
              </a:defRPr>
            </a:lvl1pPr>
          </a:lstStyle>
          <a:p>
            <a:r>
              <a:rPr lang="en-US" altLang="ja-JP" noProof="0" dirty="0"/>
              <a:t>2020/2/13</a:t>
            </a:r>
            <a:endParaRPr lang="ja-JP" altLang="en-US" noProof="0" dirty="0"/>
          </a:p>
        </p:txBody>
      </p:sp>
      <p:sp>
        <p:nvSpPr>
          <p:cNvPr id="5" name="フッター プレースホルダー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latin typeface="Meiryo UI" panose="020B0604030504040204" pitchFamily="50" charset="-128"/>
                <a:ea typeface="Meiryo UI" panose="020B0604030504040204" pitchFamily="50" charset="-128"/>
              </a:defRPr>
            </a:lvl1pPr>
          </a:lstStyle>
          <a:p>
            <a:endParaRPr lang="ja-JP" altLang="en-US" noProof="0" dirty="0"/>
          </a:p>
        </p:txBody>
      </p:sp>
      <p:sp>
        <p:nvSpPr>
          <p:cNvPr id="6" name="スライド番号プレースホルダー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latin typeface="Meiryo UI" panose="020B0604030504040204" pitchFamily="50" charset="-128"/>
                <a:ea typeface="Meiryo UI" panose="020B0604030504040204" pitchFamily="50" charset="-128"/>
              </a:defRPr>
            </a:lvl1pPr>
          </a:lstStyle>
          <a:p>
            <a:fld id="{3A98EE3D-8CD1-4C3F-BD1C-C98C9596463C}" type="slidenum">
              <a:rPr lang="en-US" altLang="ja-JP" noProof="0" smtClean="0"/>
              <a:pPr/>
              <a:t>‹#›</a:t>
            </a:fld>
            <a:endParaRPr lang="ja-JP" altLang="en-US" noProof="0" dirty="0"/>
          </a:p>
        </p:txBody>
      </p:sp>
      <p:cxnSp>
        <p:nvCxnSpPr>
          <p:cNvPr id="10" name="直線​​コネクタ(S)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fif"/></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hyperlink" Target="https://aclanthology.org/C18-1179"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hyperlink" Target="https://biblio.ugent.be/publication/2958608/file/6776017.pdf"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長方形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pic>
        <p:nvPicPr>
          <p:cNvPr id="4" name="画像 3" descr="紙と鉛筆のクローズ アップ">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長方形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9AB2EA78-AEB3-469B-9025-3B17201A457B}"/>
              </a:ext>
            </a:extLst>
          </p:cNvPr>
          <p:cNvSpPr>
            <a:spLocks noGrp="1"/>
          </p:cNvSpPr>
          <p:nvPr>
            <p:ph type="ctrTitle"/>
          </p:nvPr>
        </p:nvSpPr>
        <p:spPr>
          <a:xfrm>
            <a:off x="8020050" y="1475234"/>
            <a:ext cx="3448050" cy="2901694"/>
          </a:xfrm>
        </p:spPr>
        <p:txBody>
          <a:bodyPr rtlCol="0" anchor="b">
            <a:normAutofit/>
          </a:bodyPr>
          <a:lstStyle/>
          <a:p>
            <a:r>
              <a:rPr lang="ja-JP" altLang="en-US" sz="3600" dirty="0">
                <a:solidFill>
                  <a:schemeClr val="tx1"/>
                </a:solidFill>
                <a:latin typeface="Meiryo UI" panose="020B0604030504040204" pitchFamily="50" charset="-128"/>
                <a:ea typeface="Meiryo UI" panose="020B0604030504040204" pitchFamily="50" charset="-128"/>
              </a:rPr>
              <a:t>感情認識に基づく対話システムのための</a:t>
            </a:r>
            <a:br>
              <a:rPr lang="en-US" altLang="ja-JP" sz="3600" dirty="0">
                <a:solidFill>
                  <a:schemeClr val="tx1"/>
                </a:solidFill>
                <a:latin typeface="Meiryo UI" panose="020B0604030504040204" pitchFamily="50" charset="-128"/>
                <a:ea typeface="Meiryo UI" panose="020B0604030504040204" pitchFamily="50" charset="-128"/>
              </a:rPr>
            </a:br>
            <a:r>
              <a:rPr lang="en-US" altLang="ja-JP" sz="3600" dirty="0">
                <a:solidFill>
                  <a:schemeClr val="tx1"/>
                </a:solidFill>
                <a:latin typeface="Meiryo UI" panose="020B0604030504040204" pitchFamily="50" charset="-128"/>
                <a:ea typeface="Meiryo UI" panose="020B0604030504040204" pitchFamily="50" charset="-128"/>
              </a:rPr>
              <a:t>VAD</a:t>
            </a:r>
            <a:r>
              <a:rPr lang="ja-JP" altLang="en-US" sz="3600" dirty="0">
                <a:solidFill>
                  <a:schemeClr val="tx1"/>
                </a:solidFill>
                <a:latin typeface="Meiryo UI" panose="020B0604030504040204" pitchFamily="50" charset="-128"/>
                <a:ea typeface="Meiryo UI" panose="020B0604030504040204" pitchFamily="50" charset="-128"/>
              </a:rPr>
              <a:t>評価モデル</a:t>
            </a:r>
            <a:endParaRPr lang="en-US" altLang="ja-JP" sz="3600" dirty="0">
              <a:solidFill>
                <a:schemeClr val="tx1"/>
              </a:solidFill>
              <a:latin typeface="Meiryo UI" panose="020B0604030504040204" pitchFamily="50" charset="-128"/>
              <a:ea typeface="Meiryo UI" panose="020B0604030504040204" pitchFamily="50" charset="-128"/>
            </a:endParaRPr>
          </a:p>
        </p:txBody>
      </p:sp>
      <p:sp>
        <p:nvSpPr>
          <p:cNvPr id="3" name="サブタイトル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rtlCol="0" anchor="t">
            <a:normAutofit/>
          </a:bodyPr>
          <a:lstStyle/>
          <a:p>
            <a:pPr rtl="0">
              <a:lnSpc>
                <a:spcPct val="100000"/>
              </a:lnSpc>
            </a:pPr>
            <a:r>
              <a:rPr lang="en-US" altLang="ja-JP" sz="1600" dirty="0">
                <a:latin typeface="Meiryo UI" panose="020B0604030504040204" pitchFamily="50" charset="-128"/>
                <a:ea typeface="Meiryo UI" panose="020B0604030504040204" pitchFamily="50" charset="-128"/>
              </a:rPr>
              <a:t>9LDI1101</a:t>
            </a:r>
          </a:p>
          <a:p>
            <a:pPr rtl="0">
              <a:lnSpc>
                <a:spcPct val="100000"/>
              </a:lnSpc>
            </a:pPr>
            <a:r>
              <a:rPr lang="en-US" altLang="ja-JP" sz="1600" dirty="0">
                <a:latin typeface="Meiryo UI" panose="020B0604030504040204" pitchFamily="50" charset="-128"/>
                <a:ea typeface="Meiryo UI" panose="020B0604030504040204" pitchFamily="50" charset="-128"/>
              </a:rPr>
              <a:t>Siwon Seo</a:t>
            </a:r>
          </a:p>
        </p:txBody>
      </p:sp>
      <p:cxnSp>
        <p:nvCxnSpPr>
          <p:cNvPr id="37" name="直線​​コネクタ(S)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長方形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467DE8-0DC4-3171-B842-1661575C2B56}"/>
              </a:ext>
            </a:extLst>
          </p:cNvPr>
          <p:cNvSpPr>
            <a:spLocks noGrp="1"/>
          </p:cNvSpPr>
          <p:nvPr>
            <p:ph type="title"/>
          </p:nvPr>
        </p:nvSpPr>
        <p:spPr/>
        <p:txBody>
          <a:bodyPr/>
          <a:lstStyle/>
          <a:p>
            <a:r>
              <a:rPr kumimoji="1" lang="en-US" altLang="ja-JP" dirty="0" err="1"/>
              <a:t>RoBERTa</a:t>
            </a:r>
            <a:endParaRPr kumimoji="1" lang="ja-JP" altLang="en-US" dirty="0"/>
          </a:p>
        </p:txBody>
      </p:sp>
      <p:sp>
        <p:nvSpPr>
          <p:cNvPr id="3" name="コンテンツ プレースホルダー 2">
            <a:extLst>
              <a:ext uri="{FF2B5EF4-FFF2-40B4-BE49-F238E27FC236}">
                <a16:creationId xmlns:a16="http://schemas.microsoft.com/office/drawing/2014/main" id="{90A76CB1-E0B2-55D4-FF20-27A20FF89444}"/>
              </a:ext>
            </a:extLst>
          </p:cNvPr>
          <p:cNvSpPr>
            <a:spLocks noGrp="1"/>
          </p:cNvSpPr>
          <p:nvPr>
            <p:ph idx="1"/>
          </p:nvPr>
        </p:nvSpPr>
        <p:spPr>
          <a:xfrm>
            <a:off x="1097280" y="2108201"/>
            <a:ext cx="10058400" cy="3754717"/>
          </a:xfrm>
        </p:spPr>
        <p:txBody>
          <a:bodyPr>
            <a:normAutofit/>
          </a:bodyPr>
          <a:lstStyle/>
          <a:p>
            <a:r>
              <a:rPr kumimoji="1" lang="en-US" altLang="ja-JP" sz="3200" dirty="0"/>
              <a:t>BERT</a:t>
            </a:r>
            <a:r>
              <a:rPr kumimoji="1" lang="ja-JP" altLang="en-US" sz="3200" dirty="0"/>
              <a:t>の改善モデル。</a:t>
            </a:r>
            <a:endParaRPr kumimoji="1" lang="en-US" altLang="ja-JP" sz="3200" dirty="0"/>
          </a:p>
          <a:p>
            <a:pPr>
              <a:buFont typeface="Wingdings" panose="05000000000000000000" pitchFamily="2" charset="2"/>
              <a:buChar char="n"/>
            </a:pPr>
            <a:r>
              <a:rPr kumimoji="1" lang="ja-JP" altLang="en-US" sz="3200" dirty="0"/>
              <a:t>静的マスキング </a:t>
            </a:r>
            <a:r>
              <a:rPr kumimoji="1" lang="en-US" altLang="ja-JP" sz="3200" dirty="0"/>
              <a:t>(</a:t>
            </a:r>
            <a:r>
              <a:rPr lang="ja-JP" altLang="en-US" sz="3200" dirty="0"/>
              <a:t>単語を</a:t>
            </a:r>
            <a:r>
              <a:rPr kumimoji="1" lang="en-US" altLang="ja-JP" sz="3200" dirty="0"/>
              <a:t>[</a:t>
            </a:r>
            <a:r>
              <a:rPr lang="en-US" altLang="ja-JP" sz="3200" dirty="0"/>
              <a:t>MASK]</a:t>
            </a:r>
            <a:r>
              <a:rPr lang="ja-JP" altLang="en-US" sz="3200" dirty="0"/>
              <a:t>変えない）</a:t>
            </a:r>
            <a:endParaRPr kumimoji="1" lang="en-US" altLang="ja-JP" sz="3200" dirty="0"/>
          </a:p>
          <a:p>
            <a:pPr>
              <a:buFont typeface="Wingdings" panose="05000000000000000000" pitchFamily="2" charset="2"/>
              <a:buChar char="n"/>
            </a:pPr>
            <a:r>
              <a:rPr lang="en-US" altLang="ja-JP" sz="3200" dirty="0"/>
              <a:t>NSP</a:t>
            </a:r>
            <a:r>
              <a:rPr lang="ja-JP" altLang="en-US" sz="3200" dirty="0"/>
              <a:t>作業の削除</a:t>
            </a:r>
            <a:endParaRPr lang="en-US" altLang="ja-JP" sz="3200" dirty="0"/>
          </a:p>
          <a:p>
            <a:pPr>
              <a:buFont typeface="Wingdings" panose="05000000000000000000" pitchFamily="2" charset="2"/>
              <a:buChar char="n"/>
            </a:pPr>
            <a:r>
              <a:rPr kumimoji="1" lang="ja-JP" altLang="en-US" sz="3200" dirty="0"/>
              <a:t>より大きい</a:t>
            </a:r>
            <a:r>
              <a:rPr kumimoji="1" lang="en-US" altLang="ja-JP" sz="3200" dirty="0"/>
              <a:t>Batch</a:t>
            </a:r>
            <a:r>
              <a:rPr lang="ko-KR" altLang="en-US" sz="3200" dirty="0"/>
              <a:t> </a:t>
            </a:r>
            <a:r>
              <a:rPr lang="en-US" altLang="ko-KR" sz="3200" dirty="0"/>
              <a:t>size, Sequence</a:t>
            </a:r>
            <a:r>
              <a:rPr lang="ja-JP" altLang="en-US" sz="3200" dirty="0"/>
              <a:t>の長さ</a:t>
            </a:r>
            <a:r>
              <a:rPr lang="en-US" altLang="ja-JP" sz="3200" dirty="0"/>
              <a:t>(512)</a:t>
            </a:r>
          </a:p>
          <a:p>
            <a:pPr>
              <a:buFont typeface="Wingdings" panose="05000000000000000000" pitchFamily="2" charset="2"/>
              <a:buChar char="n"/>
            </a:pPr>
            <a:r>
              <a:rPr kumimoji="1" lang="ja-JP" altLang="en-US" sz="3200" dirty="0"/>
              <a:t>より多い訓練データ</a:t>
            </a:r>
            <a:r>
              <a:rPr kumimoji="1" lang="en-US" altLang="ja-JP" sz="1800" dirty="0"/>
              <a:t>(BOOKCORPUS, CC-NEWS, OPENWEBTEXT, STORIES </a:t>
            </a:r>
            <a:r>
              <a:rPr kumimoji="1" lang="ja-JP" altLang="en-US" sz="1800" dirty="0"/>
              <a:t>等</a:t>
            </a:r>
            <a:r>
              <a:rPr kumimoji="1" lang="en-US" altLang="ja-JP" sz="1800" dirty="0"/>
              <a:t>)</a:t>
            </a:r>
          </a:p>
        </p:txBody>
      </p:sp>
      <p:sp>
        <p:nvSpPr>
          <p:cNvPr id="4" name="テキスト ボックス 3">
            <a:extLst>
              <a:ext uri="{FF2B5EF4-FFF2-40B4-BE49-F238E27FC236}">
                <a16:creationId xmlns:a16="http://schemas.microsoft.com/office/drawing/2014/main" id="{854E855A-75EB-9AC4-FE2E-B2864923867D}"/>
              </a:ext>
            </a:extLst>
          </p:cNvPr>
          <p:cNvSpPr txBox="1"/>
          <p:nvPr/>
        </p:nvSpPr>
        <p:spPr>
          <a:xfrm>
            <a:off x="1097280" y="5943600"/>
            <a:ext cx="10058400" cy="461665"/>
          </a:xfrm>
          <a:prstGeom prst="rect">
            <a:avLst/>
          </a:prstGeom>
          <a:noFill/>
        </p:spPr>
        <p:txBody>
          <a:bodyPr wrap="square" rtlCol="0">
            <a:spAutoFit/>
          </a:bodyPr>
          <a:lstStyle/>
          <a:p>
            <a:r>
              <a:rPr kumimoji="1" lang="en-US" altLang="ja-JP" sz="1200" dirty="0"/>
              <a:t>Y. Liu, M. Ott, N. Goyal, J. Du, M. Joshi, D. Chen, O. Levy, M. Lewis, L. </a:t>
            </a:r>
            <a:r>
              <a:rPr kumimoji="1" lang="en-US" altLang="ja-JP" sz="1200" dirty="0" err="1"/>
              <a:t>Zettlemoyer</a:t>
            </a:r>
            <a:r>
              <a:rPr kumimoji="1" lang="en-US" altLang="ja-JP" sz="1200" dirty="0"/>
              <a:t>, and V. </a:t>
            </a:r>
            <a:r>
              <a:rPr kumimoji="1" lang="en-US" altLang="ja-JP" sz="1200" dirty="0" err="1"/>
              <a:t>Stoyanov</a:t>
            </a:r>
            <a:r>
              <a:rPr kumimoji="1" lang="en-US" altLang="ja-JP" sz="1200" dirty="0"/>
              <a:t>, "</a:t>
            </a:r>
            <a:r>
              <a:rPr kumimoji="1" lang="en-US" altLang="ja-JP" sz="1200" dirty="0" err="1"/>
              <a:t>RoBERTa</a:t>
            </a:r>
            <a:r>
              <a:rPr kumimoji="1" lang="en-US" altLang="ja-JP" sz="1200" dirty="0"/>
              <a:t>: A Robustly Optimized BERT Pretraining Approach," </a:t>
            </a:r>
            <a:r>
              <a:rPr kumimoji="1" lang="en-US" altLang="ja-JP" sz="1200" dirty="0" err="1"/>
              <a:t>arXiv</a:t>
            </a:r>
            <a:r>
              <a:rPr kumimoji="1" lang="en-US" altLang="ja-JP" sz="1200" dirty="0"/>
              <a:t> preprint arXiv:1907.11692, 2019. [Online]. Available: https://arxiv.org/abs/1907.11692</a:t>
            </a:r>
            <a:endParaRPr kumimoji="1" lang="ja-JP" altLang="en-US" sz="1200" dirty="0"/>
          </a:p>
        </p:txBody>
      </p:sp>
    </p:spTree>
    <p:extLst>
      <p:ext uri="{BB962C8B-B14F-4D97-AF65-F5344CB8AC3E}">
        <p14:creationId xmlns:p14="http://schemas.microsoft.com/office/powerpoint/2010/main" val="3145714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FA0291A-1381-6052-4F6E-8C53C423263D}"/>
              </a:ext>
            </a:extLst>
          </p:cNvPr>
          <p:cNvSpPr>
            <a:spLocks noGrp="1"/>
          </p:cNvSpPr>
          <p:nvPr>
            <p:ph type="title"/>
          </p:nvPr>
        </p:nvSpPr>
        <p:spPr/>
        <p:txBody>
          <a:bodyPr/>
          <a:lstStyle/>
          <a:p>
            <a:r>
              <a:rPr lang="en-US" altLang="ko-KR" dirty="0" err="1"/>
              <a:t>RoBERTa</a:t>
            </a:r>
            <a:r>
              <a:rPr lang="en-US" altLang="ko-KR" dirty="0"/>
              <a:t> </a:t>
            </a:r>
            <a:r>
              <a:rPr lang="ja-JP" altLang="en-US" dirty="0"/>
              <a:t>の </a:t>
            </a:r>
            <a:r>
              <a:rPr lang="en-US" altLang="ja-JP" dirty="0" err="1"/>
              <a:t>Subword</a:t>
            </a:r>
            <a:r>
              <a:rPr lang="en-US" altLang="ja-JP" dirty="0"/>
              <a:t> Tokenizer</a:t>
            </a:r>
            <a:endParaRPr lang="ko-KR" altLang="en-US" dirty="0"/>
          </a:p>
        </p:txBody>
      </p:sp>
      <p:sp>
        <p:nvSpPr>
          <p:cNvPr id="3" name="내용 개체 틀 2">
            <a:extLst>
              <a:ext uri="{FF2B5EF4-FFF2-40B4-BE49-F238E27FC236}">
                <a16:creationId xmlns:a16="http://schemas.microsoft.com/office/drawing/2014/main" id="{604EB7D0-6A93-6A58-9E19-7FC381B58E13}"/>
              </a:ext>
            </a:extLst>
          </p:cNvPr>
          <p:cNvSpPr>
            <a:spLocks noGrp="1"/>
          </p:cNvSpPr>
          <p:nvPr>
            <p:ph idx="1"/>
          </p:nvPr>
        </p:nvSpPr>
        <p:spPr/>
        <p:txBody>
          <a:bodyPr>
            <a:normAutofit/>
          </a:bodyPr>
          <a:lstStyle/>
          <a:p>
            <a:r>
              <a:rPr lang="en-US" altLang="ko-KR" sz="3200" dirty="0"/>
              <a:t>I am a student of Tokai.</a:t>
            </a:r>
          </a:p>
          <a:p>
            <a:r>
              <a:rPr lang="en-US" altLang="ko-KR" sz="3200" dirty="0"/>
              <a:t>['I', '</a:t>
            </a:r>
            <a:r>
              <a:rPr lang="en-US" altLang="ko-KR" sz="3200" dirty="0" err="1"/>
              <a:t>Ġam</a:t>
            </a:r>
            <a:r>
              <a:rPr lang="en-US" altLang="ko-KR" sz="3200" dirty="0"/>
              <a:t>', '</a:t>
            </a:r>
            <a:r>
              <a:rPr lang="en-US" altLang="ko-KR" sz="3200" dirty="0" err="1"/>
              <a:t>Ġa</a:t>
            </a:r>
            <a:r>
              <a:rPr lang="en-US" altLang="ko-KR" sz="3200" dirty="0"/>
              <a:t>', '</a:t>
            </a:r>
            <a:r>
              <a:rPr lang="en-US" altLang="ko-KR" sz="3200" dirty="0" err="1"/>
              <a:t>Ġstudent</a:t>
            </a:r>
            <a:r>
              <a:rPr lang="en-US" altLang="ko-KR" sz="3200" dirty="0"/>
              <a:t>', '</a:t>
            </a:r>
            <a:r>
              <a:rPr lang="en-US" altLang="ko-KR" sz="3200" dirty="0" err="1"/>
              <a:t>Ġof</a:t>
            </a:r>
            <a:r>
              <a:rPr lang="en-US" altLang="ko-KR" sz="3200" dirty="0"/>
              <a:t>', '</a:t>
            </a:r>
            <a:r>
              <a:rPr lang="en-US" altLang="ko-KR" sz="3200" dirty="0" err="1"/>
              <a:t>ĠTok</a:t>
            </a:r>
            <a:r>
              <a:rPr lang="en-US" altLang="ko-KR" sz="3200" dirty="0"/>
              <a:t>', 'ai', '.’]</a:t>
            </a:r>
          </a:p>
          <a:p>
            <a:endParaRPr lang="en-US" altLang="ko-KR" sz="3200" dirty="0"/>
          </a:p>
          <a:p>
            <a:r>
              <a:rPr lang="en-US" altLang="ko-KR" sz="4400" dirty="0"/>
              <a:t>BPE</a:t>
            </a:r>
          </a:p>
          <a:p>
            <a:pPr marL="0" indent="0">
              <a:buNone/>
            </a:pPr>
            <a:endParaRPr lang="en-US" altLang="ko-KR" sz="3200" dirty="0"/>
          </a:p>
        </p:txBody>
      </p:sp>
      <p:pic>
        <p:nvPicPr>
          <p:cNvPr id="5" name="그림 4">
            <a:extLst>
              <a:ext uri="{FF2B5EF4-FFF2-40B4-BE49-F238E27FC236}">
                <a16:creationId xmlns:a16="http://schemas.microsoft.com/office/drawing/2014/main" id="{86AC5268-4C77-416B-F145-0D6B1555D6D4}"/>
              </a:ext>
            </a:extLst>
          </p:cNvPr>
          <p:cNvPicPr>
            <a:picLocks noChangeAspect="1"/>
          </p:cNvPicPr>
          <p:nvPr/>
        </p:nvPicPr>
        <p:blipFill rotWithShape="1">
          <a:blip r:embed="rId2"/>
          <a:srcRect l="26148" t="81198" r="61714" b="6067"/>
          <a:stretch/>
        </p:blipFill>
        <p:spPr>
          <a:xfrm>
            <a:off x="8813173" y="3972772"/>
            <a:ext cx="2342507" cy="1896320"/>
          </a:xfrm>
          <a:prstGeom prst="rect">
            <a:avLst/>
          </a:prstGeom>
        </p:spPr>
      </p:pic>
    </p:spTree>
    <p:extLst>
      <p:ext uri="{BB962C8B-B14F-4D97-AF65-F5344CB8AC3E}">
        <p14:creationId xmlns:p14="http://schemas.microsoft.com/office/powerpoint/2010/main" val="1433582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435D49F-5D6A-250A-5B0E-D999C1544EEC}"/>
              </a:ext>
            </a:extLst>
          </p:cNvPr>
          <p:cNvSpPr>
            <a:spLocks noGrp="1"/>
          </p:cNvSpPr>
          <p:nvPr>
            <p:ph type="title"/>
          </p:nvPr>
        </p:nvSpPr>
        <p:spPr/>
        <p:txBody>
          <a:bodyPr/>
          <a:lstStyle/>
          <a:p>
            <a:r>
              <a:rPr lang="ja-JP" altLang="en-US" dirty="0"/>
              <a:t>前処理と</a:t>
            </a:r>
            <a:r>
              <a:rPr lang="en-US" altLang="ko-KR" dirty="0"/>
              <a:t>Tokenize </a:t>
            </a:r>
            <a:r>
              <a:rPr lang="en-US" altLang="ko-KR" dirty="0" err="1"/>
              <a:t>fuction</a:t>
            </a:r>
            <a:r>
              <a:rPr lang="ja-JP" altLang="en-US" dirty="0"/>
              <a:t>の作成</a:t>
            </a:r>
            <a:endParaRPr lang="ko-KR" altLang="en-US" dirty="0"/>
          </a:p>
        </p:txBody>
      </p:sp>
      <p:pic>
        <p:nvPicPr>
          <p:cNvPr id="5" name="그림 4">
            <a:extLst>
              <a:ext uri="{FF2B5EF4-FFF2-40B4-BE49-F238E27FC236}">
                <a16:creationId xmlns:a16="http://schemas.microsoft.com/office/drawing/2014/main" id="{4C91753E-586D-B378-18A9-ADD8AA00907F}"/>
              </a:ext>
            </a:extLst>
          </p:cNvPr>
          <p:cNvPicPr>
            <a:picLocks noChangeAspect="1"/>
          </p:cNvPicPr>
          <p:nvPr/>
        </p:nvPicPr>
        <p:blipFill rotWithShape="1">
          <a:blip r:embed="rId2"/>
          <a:srcRect l="21150" t="12133" r="39558" b="34934"/>
          <a:stretch/>
        </p:blipFill>
        <p:spPr>
          <a:xfrm>
            <a:off x="1097280" y="2236537"/>
            <a:ext cx="5146001" cy="3899567"/>
          </a:xfrm>
          <a:prstGeom prst="rect">
            <a:avLst/>
          </a:prstGeom>
        </p:spPr>
      </p:pic>
      <p:pic>
        <p:nvPicPr>
          <p:cNvPr id="7" name="그림 6">
            <a:extLst>
              <a:ext uri="{FF2B5EF4-FFF2-40B4-BE49-F238E27FC236}">
                <a16:creationId xmlns:a16="http://schemas.microsoft.com/office/drawing/2014/main" id="{9FE129A9-4608-6AA7-1BB3-5FB9024F5D2D}"/>
              </a:ext>
            </a:extLst>
          </p:cNvPr>
          <p:cNvPicPr>
            <a:picLocks noChangeAspect="1"/>
          </p:cNvPicPr>
          <p:nvPr/>
        </p:nvPicPr>
        <p:blipFill rotWithShape="1">
          <a:blip r:embed="rId3"/>
          <a:srcRect l="18224" t="51930" r="56513" b="41637"/>
          <a:stretch/>
        </p:blipFill>
        <p:spPr>
          <a:xfrm>
            <a:off x="6352355" y="2236538"/>
            <a:ext cx="4881444" cy="699167"/>
          </a:xfrm>
          <a:prstGeom prst="rect">
            <a:avLst/>
          </a:prstGeom>
        </p:spPr>
      </p:pic>
      <p:pic>
        <p:nvPicPr>
          <p:cNvPr id="9" name="그림 8">
            <a:extLst>
              <a:ext uri="{FF2B5EF4-FFF2-40B4-BE49-F238E27FC236}">
                <a16:creationId xmlns:a16="http://schemas.microsoft.com/office/drawing/2014/main" id="{1356A7F0-D0AC-851B-6218-01F3A66BEBF6}"/>
              </a:ext>
            </a:extLst>
          </p:cNvPr>
          <p:cNvPicPr>
            <a:picLocks noChangeAspect="1"/>
          </p:cNvPicPr>
          <p:nvPr/>
        </p:nvPicPr>
        <p:blipFill rotWithShape="1">
          <a:blip r:embed="rId4"/>
          <a:srcRect l="16974" t="64678" r="55921" b="32164"/>
          <a:stretch/>
        </p:blipFill>
        <p:spPr>
          <a:xfrm>
            <a:off x="6352355" y="4080532"/>
            <a:ext cx="5568973" cy="364958"/>
          </a:xfrm>
          <a:prstGeom prst="rect">
            <a:avLst/>
          </a:prstGeom>
        </p:spPr>
      </p:pic>
      <p:pic>
        <p:nvPicPr>
          <p:cNvPr id="11" name="그림 10">
            <a:extLst>
              <a:ext uri="{FF2B5EF4-FFF2-40B4-BE49-F238E27FC236}">
                <a16:creationId xmlns:a16="http://schemas.microsoft.com/office/drawing/2014/main" id="{F517B345-60BC-3B91-1251-490D266039C7}"/>
              </a:ext>
            </a:extLst>
          </p:cNvPr>
          <p:cNvPicPr>
            <a:picLocks noChangeAspect="1"/>
          </p:cNvPicPr>
          <p:nvPr/>
        </p:nvPicPr>
        <p:blipFill rotWithShape="1">
          <a:blip r:embed="rId5"/>
          <a:srcRect l="16842" t="75555" r="63596" b="22807"/>
          <a:stretch/>
        </p:blipFill>
        <p:spPr>
          <a:xfrm>
            <a:off x="6352355" y="5590318"/>
            <a:ext cx="5353953" cy="252090"/>
          </a:xfrm>
          <a:prstGeom prst="rect">
            <a:avLst/>
          </a:prstGeom>
        </p:spPr>
      </p:pic>
      <p:pic>
        <p:nvPicPr>
          <p:cNvPr id="12" name="그림 11">
            <a:extLst>
              <a:ext uri="{FF2B5EF4-FFF2-40B4-BE49-F238E27FC236}">
                <a16:creationId xmlns:a16="http://schemas.microsoft.com/office/drawing/2014/main" id="{A622F146-2E61-06FD-0C5B-4392890DA41F}"/>
              </a:ext>
            </a:extLst>
          </p:cNvPr>
          <p:cNvPicPr>
            <a:picLocks noChangeAspect="1"/>
          </p:cNvPicPr>
          <p:nvPr/>
        </p:nvPicPr>
        <p:blipFill rotWithShape="1">
          <a:blip r:embed="rId5"/>
          <a:srcRect l="36404" t="75555" r="48292" b="22807"/>
          <a:stretch/>
        </p:blipFill>
        <p:spPr>
          <a:xfrm>
            <a:off x="6352355" y="5842408"/>
            <a:ext cx="4188711" cy="252090"/>
          </a:xfrm>
          <a:prstGeom prst="rect">
            <a:avLst/>
          </a:prstGeom>
        </p:spPr>
      </p:pic>
    </p:spTree>
    <p:extLst>
      <p:ext uri="{BB962C8B-B14F-4D97-AF65-F5344CB8AC3E}">
        <p14:creationId xmlns:p14="http://schemas.microsoft.com/office/powerpoint/2010/main" val="3794606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0781B1-458B-E500-A40F-101E3D0EB175}"/>
              </a:ext>
            </a:extLst>
          </p:cNvPr>
          <p:cNvSpPr>
            <a:spLocks noGrp="1"/>
          </p:cNvSpPr>
          <p:nvPr>
            <p:ph type="title"/>
          </p:nvPr>
        </p:nvSpPr>
        <p:spPr/>
        <p:txBody>
          <a:bodyPr/>
          <a:lstStyle/>
          <a:p>
            <a:r>
              <a:rPr lang="ja-JP" altLang="en-US" dirty="0"/>
              <a:t>出力ベクトルの選択。</a:t>
            </a:r>
            <a:endParaRPr lang="ko-KR" altLang="en-US" dirty="0"/>
          </a:p>
        </p:txBody>
      </p:sp>
      <p:sp>
        <p:nvSpPr>
          <p:cNvPr id="3" name="내용 개체 틀 2">
            <a:extLst>
              <a:ext uri="{FF2B5EF4-FFF2-40B4-BE49-F238E27FC236}">
                <a16:creationId xmlns:a16="http://schemas.microsoft.com/office/drawing/2014/main" id="{55DE3305-16C8-CC3C-9E8A-3E004FFC09F9}"/>
              </a:ext>
            </a:extLst>
          </p:cNvPr>
          <p:cNvSpPr>
            <a:spLocks noGrp="1"/>
          </p:cNvSpPr>
          <p:nvPr>
            <p:ph idx="1"/>
          </p:nvPr>
        </p:nvSpPr>
        <p:spPr/>
        <p:txBody>
          <a:bodyPr>
            <a:normAutofit/>
          </a:bodyPr>
          <a:lstStyle/>
          <a:p>
            <a:pPr>
              <a:buFont typeface="Wingdings" panose="05000000000000000000" pitchFamily="2" charset="2"/>
              <a:buChar char="§"/>
            </a:pPr>
            <a:r>
              <a:rPr lang="en-US" altLang="ko-KR" sz="4000" b="1" dirty="0"/>
              <a:t>[CLS]</a:t>
            </a:r>
          </a:p>
          <a:p>
            <a:pPr>
              <a:buFont typeface="Wingdings" panose="05000000000000000000" pitchFamily="2" charset="2"/>
              <a:buChar char="§"/>
            </a:pPr>
            <a:r>
              <a:rPr lang="en-US" altLang="ko-KR" sz="4000" dirty="0"/>
              <a:t>Average Pooling</a:t>
            </a:r>
          </a:p>
          <a:p>
            <a:pPr>
              <a:buFont typeface="Wingdings" panose="05000000000000000000" pitchFamily="2" charset="2"/>
              <a:buChar char="§"/>
            </a:pPr>
            <a:r>
              <a:rPr lang="en-US" altLang="ko-KR" sz="4000" dirty="0"/>
              <a:t>Max Pooling</a:t>
            </a:r>
            <a:endParaRPr lang="ko-KR" altLang="en-US" sz="4000" dirty="0"/>
          </a:p>
        </p:txBody>
      </p:sp>
    </p:spTree>
    <p:extLst>
      <p:ext uri="{BB962C8B-B14F-4D97-AF65-F5344CB8AC3E}">
        <p14:creationId xmlns:p14="http://schemas.microsoft.com/office/powerpoint/2010/main" val="1413239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9708DD-7BF4-DE98-ED3C-6EC6036F751F}"/>
              </a:ext>
            </a:extLst>
          </p:cNvPr>
          <p:cNvSpPr>
            <a:spLocks noGrp="1"/>
          </p:cNvSpPr>
          <p:nvPr>
            <p:ph type="title"/>
          </p:nvPr>
        </p:nvSpPr>
        <p:spPr/>
        <p:txBody>
          <a:bodyPr/>
          <a:lstStyle/>
          <a:p>
            <a:r>
              <a:rPr lang="ja-JP" altLang="en-US" dirty="0"/>
              <a:t>モデルの設計</a:t>
            </a:r>
            <a:endParaRPr lang="ko-KR" altLang="en-US" dirty="0"/>
          </a:p>
        </p:txBody>
      </p:sp>
      <p:sp>
        <p:nvSpPr>
          <p:cNvPr id="4" name="四角形: 角を丸くする 3">
            <a:extLst>
              <a:ext uri="{FF2B5EF4-FFF2-40B4-BE49-F238E27FC236}">
                <a16:creationId xmlns:a16="http://schemas.microsoft.com/office/drawing/2014/main" id="{18776C1C-3EB8-AAF3-6F17-414F17D68D39}"/>
              </a:ext>
            </a:extLst>
          </p:cNvPr>
          <p:cNvSpPr/>
          <p:nvPr/>
        </p:nvSpPr>
        <p:spPr>
          <a:xfrm>
            <a:off x="2032143" y="5282772"/>
            <a:ext cx="8127714" cy="1005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err="1"/>
              <a:t>RoBERTa</a:t>
            </a:r>
            <a:r>
              <a:rPr kumimoji="1" lang="en-US" altLang="ja-JP" sz="7200" dirty="0"/>
              <a:t>-Base</a:t>
            </a:r>
            <a:endParaRPr kumimoji="1" lang="ja-JP" altLang="en-US" sz="7200" dirty="0"/>
          </a:p>
        </p:txBody>
      </p:sp>
      <p:sp>
        <p:nvSpPr>
          <p:cNvPr id="6" name="正方形/長方形 9">
            <a:extLst>
              <a:ext uri="{FF2B5EF4-FFF2-40B4-BE49-F238E27FC236}">
                <a16:creationId xmlns:a16="http://schemas.microsoft.com/office/drawing/2014/main" id="{26353792-DE33-7BB6-69DF-A12F4EC62E2F}"/>
              </a:ext>
            </a:extLst>
          </p:cNvPr>
          <p:cNvSpPr/>
          <p:nvPr/>
        </p:nvSpPr>
        <p:spPr>
          <a:xfrm>
            <a:off x="2032143" y="4661143"/>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[CLS]</a:t>
            </a:r>
            <a:endParaRPr kumimoji="1" lang="ja-JP" altLang="en-US" dirty="0"/>
          </a:p>
        </p:txBody>
      </p:sp>
      <p:sp>
        <p:nvSpPr>
          <p:cNvPr id="12" name="직사각형 11">
            <a:extLst>
              <a:ext uri="{FF2B5EF4-FFF2-40B4-BE49-F238E27FC236}">
                <a16:creationId xmlns:a16="http://schemas.microsoft.com/office/drawing/2014/main" id="{FB79B439-2A15-C539-131D-9B03741F777C}"/>
              </a:ext>
            </a:extLst>
          </p:cNvPr>
          <p:cNvSpPr/>
          <p:nvPr/>
        </p:nvSpPr>
        <p:spPr>
          <a:xfrm>
            <a:off x="2032143" y="2735346"/>
            <a:ext cx="8127714" cy="44007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t>Layer for learn Correlation</a:t>
            </a:r>
            <a:endParaRPr lang="ko-KR" altLang="en-US" sz="2000" dirty="0"/>
          </a:p>
        </p:txBody>
      </p:sp>
      <p:sp>
        <p:nvSpPr>
          <p:cNvPr id="13" name="직사각형 12">
            <a:extLst>
              <a:ext uri="{FF2B5EF4-FFF2-40B4-BE49-F238E27FC236}">
                <a16:creationId xmlns:a16="http://schemas.microsoft.com/office/drawing/2014/main" id="{BBD5284D-AE08-4A2B-C4BD-6EDF3B787F8B}"/>
              </a:ext>
            </a:extLst>
          </p:cNvPr>
          <p:cNvSpPr/>
          <p:nvPr/>
        </p:nvSpPr>
        <p:spPr>
          <a:xfrm>
            <a:off x="2032143" y="208728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4" name="직사각형 13">
            <a:extLst>
              <a:ext uri="{FF2B5EF4-FFF2-40B4-BE49-F238E27FC236}">
                <a16:creationId xmlns:a16="http://schemas.microsoft.com/office/drawing/2014/main" id="{8ABF6FA2-A44C-89F7-A529-56ADA942C309}"/>
              </a:ext>
            </a:extLst>
          </p:cNvPr>
          <p:cNvSpPr/>
          <p:nvPr/>
        </p:nvSpPr>
        <p:spPr>
          <a:xfrm>
            <a:off x="5211082" y="2087288"/>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15" name="직사각형 14">
            <a:extLst>
              <a:ext uri="{FF2B5EF4-FFF2-40B4-BE49-F238E27FC236}">
                <a16:creationId xmlns:a16="http://schemas.microsoft.com/office/drawing/2014/main" id="{0E0643EB-B522-D85B-D827-0CC36C594CD9}"/>
              </a:ext>
            </a:extLst>
          </p:cNvPr>
          <p:cNvSpPr/>
          <p:nvPr/>
        </p:nvSpPr>
        <p:spPr>
          <a:xfrm>
            <a:off x="8390021" y="2087287"/>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cxnSp>
        <p:nvCxnSpPr>
          <p:cNvPr id="17" name="직선 화살표 연결선 16">
            <a:extLst>
              <a:ext uri="{FF2B5EF4-FFF2-40B4-BE49-F238E27FC236}">
                <a16:creationId xmlns:a16="http://schemas.microsoft.com/office/drawing/2014/main" id="{85C3A2C1-0533-C0C3-8B26-205750A145C2}"/>
              </a:ext>
            </a:extLst>
          </p:cNvPr>
          <p:cNvCxnSpPr>
            <a:endCxn id="6" idx="2"/>
          </p:cNvCxnSpPr>
          <p:nvPr/>
        </p:nvCxnSpPr>
        <p:spPr>
          <a:xfrm flipV="1">
            <a:off x="2849612" y="4983872"/>
            <a:ext cx="0" cy="298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D51C955C-038B-592C-F335-0406B5F643B9}"/>
              </a:ext>
            </a:extLst>
          </p:cNvPr>
          <p:cNvCxnSpPr/>
          <p:nvPr/>
        </p:nvCxnSpPr>
        <p:spPr>
          <a:xfrm flipV="1">
            <a:off x="2849612" y="4378278"/>
            <a:ext cx="0" cy="2989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연결선: 구부러짐 25">
            <a:extLst>
              <a:ext uri="{FF2B5EF4-FFF2-40B4-BE49-F238E27FC236}">
                <a16:creationId xmlns:a16="http://schemas.microsoft.com/office/drawing/2014/main" id="{FB2FAC0E-0867-7054-A151-E627FCDAE8EE}"/>
              </a:ext>
            </a:extLst>
          </p:cNvPr>
          <p:cNvCxnSpPr>
            <a:cxnSpLocks/>
            <a:stCxn id="6" idx="0"/>
          </p:cNvCxnSpPr>
          <p:nvPr/>
        </p:nvCxnSpPr>
        <p:spPr>
          <a:xfrm rot="5400000" flipH="1" flipV="1">
            <a:off x="4331374" y="2896517"/>
            <a:ext cx="282864" cy="3246388"/>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연결선: 구부러짐 27">
            <a:extLst>
              <a:ext uri="{FF2B5EF4-FFF2-40B4-BE49-F238E27FC236}">
                <a16:creationId xmlns:a16="http://schemas.microsoft.com/office/drawing/2014/main" id="{BFC5E55F-885B-4292-DC22-2FD4EBB33CAD}"/>
              </a:ext>
            </a:extLst>
          </p:cNvPr>
          <p:cNvCxnSpPr>
            <a:cxnSpLocks/>
            <a:stCxn id="6" idx="0"/>
          </p:cNvCxnSpPr>
          <p:nvPr/>
        </p:nvCxnSpPr>
        <p:spPr>
          <a:xfrm rot="5400000" flipH="1" flipV="1">
            <a:off x="5920843" y="1307048"/>
            <a:ext cx="282865" cy="6425327"/>
          </a:xfrm>
          <a:prstGeom prst="curvedConnector3">
            <a:avLst>
              <a:gd name="adj1" fmla="val 38658"/>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직선 화살표 연결선 31">
            <a:extLst>
              <a:ext uri="{FF2B5EF4-FFF2-40B4-BE49-F238E27FC236}">
                <a16:creationId xmlns:a16="http://schemas.microsoft.com/office/drawing/2014/main" id="{BCA9F7B7-7715-5252-641C-4E8EF60A6F2B}"/>
              </a:ext>
            </a:extLst>
          </p:cNvPr>
          <p:cNvCxnSpPr>
            <a:cxnSpLocks/>
          </p:cNvCxnSpPr>
          <p:nvPr/>
        </p:nvCxnSpPr>
        <p:spPr>
          <a:xfrm flipV="1">
            <a:off x="6093398" y="3175425"/>
            <a:ext cx="0" cy="32352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5" name="직선 화살표 연결선 34">
            <a:extLst>
              <a:ext uri="{FF2B5EF4-FFF2-40B4-BE49-F238E27FC236}">
                <a16:creationId xmlns:a16="http://schemas.microsoft.com/office/drawing/2014/main" id="{AB92E827-D527-4293-C1A2-DEBA3CACF86B}"/>
              </a:ext>
            </a:extLst>
          </p:cNvPr>
          <p:cNvCxnSpPr>
            <a:endCxn id="13" idx="2"/>
          </p:cNvCxnSpPr>
          <p:nvPr/>
        </p:nvCxnSpPr>
        <p:spPr>
          <a:xfrm flipV="1">
            <a:off x="2917061" y="2410018"/>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직선 화살표 연결선 35">
            <a:extLst>
              <a:ext uri="{FF2B5EF4-FFF2-40B4-BE49-F238E27FC236}">
                <a16:creationId xmlns:a16="http://schemas.microsoft.com/office/drawing/2014/main" id="{232ABCA6-43A2-D280-A17F-F94A803636F4}"/>
              </a:ext>
            </a:extLst>
          </p:cNvPr>
          <p:cNvCxnSpPr/>
          <p:nvPr/>
        </p:nvCxnSpPr>
        <p:spPr>
          <a:xfrm flipV="1">
            <a:off x="6093398" y="2410016"/>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7" name="직선 화살표 연결선 36">
            <a:extLst>
              <a:ext uri="{FF2B5EF4-FFF2-40B4-BE49-F238E27FC236}">
                <a16:creationId xmlns:a16="http://schemas.microsoft.com/office/drawing/2014/main" id="{EB45034F-E12B-D27A-F8DD-50283D2A2A14}"/>
              </a:ext>
            </a:extLst>
          </p:cNvPr>
          <p:cNvCxnSpPr/>
          <p:nvPr/>
        </p:nvCxnSpPr>
        <p:spPr>
          <a:xfrm flipV="1">
            <a:off x="9269735" y="2410016"/>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8" name="직사각형 37">
            <a:extLst>
              <a:ext uri="{FF2B5EF4-FFF2-40B4-BE49-F238E27FC236}">
                <a16:creationId xmlns:a16="http://schemas.microsoft.com/office/drawing/2014/main" id="{C0DF3334-EB09-B5B1-A981-CCB8BC143213}"/>
              </a:ext>
            </a:extLst>
          </p:cNvPr>
          <p:cNvSpPr/>
          <p:nvPr/>
        </p:nvSpPr>
        <p:spPr>
          <a:xfrm>
            <a:off x="1783061" y="2020222"/>
            <a:ext cx="8580139" cy="1299281"/>
          </a:xfrm>
          <a:prstGeom prst="rect">
            <a:avLst/>
          </a:prstGeom>
          <a:noFill/>
          <a:ln w="28575">
            <a:solidFill>
              <a:schemeClr val="tx1">
                <a:lumMod val="75000"/>
                <a:lumOff val="2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6">
            <a:extLst>
              <a:ext uri="{FF2B5EF4-FFF2-40B4-BE49-F238E27FC236}">
                <a16:creationId xmlns:a16="http://schemas.microsoft.com/office/drawing/2014/main" id="{C92CB0A4-5776-F005-25EF-07D34499BA11}"/>
              </a:ext>
            </a:extLst>
          </p:cNvPr>
          <p:cNvSpPr/>
          <p:nvPr/>
        </p:nvSpPr>
        <p:spPr>
          <a:xfrm>
            <a:off x="2032143" y="3493937"/>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9" name="직사각형 9">
            <a:extLst>
              <a:ext uri="{FF2B5EF4-FFF2-40B4-BE49-F238E27FC236}">
                <a16:creationId xmlns:a16="http://schemas.microsoft.com/office/drawing/2014/main" id="{5406A1C7-6B9A-5FAA-049F-DA06183326E5}"/>
              </a:ext>
            </a:extLst>
          </p:cNvPr>
          <p:cNvSpPr/>
          <p:nvPr/>
        </p:nvSpPr>
        <p:spPr>
          <a:xfrm>
            <a:off x="5211082" y="3493936"/>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1" name="직사각형 10">
            <a:extLst>
              <a:ext uri="{FF2B5EF4-FFF2-40B4-BE49-F238E27FC236}">
                <a16:creationId xmlns:a16="http://schemas.microsoft.com/office/drawing/2014/main" id="{624472AA-322E-24E2-5626-44053C66A1CB}"/>
              </a:ext>
            </a:extLst>
          </p:cNvPr>
          <p:cNvSpPr/>
          <p:nvPr/>
        </p:nvSpPr>
        <p:spPr>
          <a:xfrm>
            <a:off x="8390021" y="3493935"/>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cxnSp>
        <p:nvCxnSpPr>
          <p:cNvPr id="22" name="직선 화살표 연결선 31">
            <a:extLst>
              <a:ext uri="{FF2B5EF4-FFF2-40B4-BE49-F238E27FC236}">
                <a16:creationId xmlns:a16="http://schemas.microsoft.com/office/drawing/2014/main" id="{4BAC44DE-8AD5-B05F-38C6-DAF178F1647B}"/>
              </a:ext>
            </a:extLst>
          </p:cNvPr>
          <p:cNvCxnSpPr>
            <a:cxnSpLocks/>
          </p:cNvCxnSpPr>
          <p:nvPr/>
        </p:nvCxnSpPr>
        <p:spPr>
          <a:xfrm flipV="1">
            <a:off x="2917061" y="3175425"/>
            <a:ext cx="0" cy="32352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3" name="직선 화살표 연결선 31">
            <a:extLst>
              <a:ext uri="{FF2B5EF4-FFF2-40B4-BE49-F238E27FC236}">
                <a16:creationId xmlns:a16="http://schemas.microsoft.com/office/drawing/2014/main" id="{93C5794F-0E13-3596-7941-60D7294489F7}"/>
              </a:ext>
            </a:extLst>
          </p:cNvPr>
          <p:cNvCxnSpPr>
            <a:cxnSpLocks/>
          </p:cNvCxnSpPr>
          <p:nvPr/>
        </p:nvCxnSpPr>
        <p:spPr>
          <a:xfrm flipV="1">
            <a:off x="9269735" y="3175425"/>
            <a:ext cx="0" cy="32352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4" name="직사각형 11">
            <a:extLst>
              <a:ext uri="{FF2B5EF4-FFF2-40B4-BE49-F238E27FC236}">
                <a16:creationId xmlns:a16="http://schemas.microsoft.com/office/drawing/2014/main" id="{E8F27497-6C33-EABD-931D-6FD7FD0BF6F1}"/>
              </a:ext>
            </a:extLst>
          </p:cNvPr>
          <p:cNvSpPr/>
          <p:nvPr/>
        </p:nvSpPr>
        <p:spPr>
          <a:xfrm>
            <a:off x="2032143" y="4038788"/>
            <a:ext cx="8127714"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t>Dense Layer (Hidden)</a:t>
            </a:r>
            <a:endParaRPr lang="ko-KR" altLang="en-US" sz="2000" dirty="0"/>
          </a:p>
        </p:txBody>
      </p:sp>
      <p:cxnSp>
        <p:nvCxnSpPr>
          <p:cNvPr id="25" name="직선 화살표 연결선 31">
            <a:extLst>
              <a:ext uri="{FF2B5EF4-FFF2-40B4-BE49-F238E27FC236}">
                <a16:creationId xmlns:a16="http://schemas.microsoft.com/office/drawing/2014/main" id="{B97D6687-A4AB-4C3C-9E57-CF0555680B8C}"/>
              </a:ext>
            </a:extLst>
          </p:cNvPr>
          <p:cNvCxnSpPr>
            <a:cxnSpLocks/>
            <a:endCxn id="18" idx="2"/>
          </p:cNvCxnSpPr>
          <p:nvPr/>
        </p:nvCxnSpPr>
        <p:spPr>
          <a:xfrm flipV="1">
            <a:off x="2917061" y="3816666"/>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직선 화살표 연결선 31">
            <a:extLst>
              <a:ext uri="{FF2B5EF4-FFF2-40B4-BE49-F238E27FC236}">
                <a16:creationId xmlns:a16="http://schemas.microsoft.com/office/drawing/2014/main" id="{B78E296E-1785-336C-E6FD-473D96BC6C2E}"/>
              </a:ext>
            </a:extLst>
          </p:cNvPr>
          <p:cNvCxnSpPr>
            <a:cxnSpLocks/>
          </p:cNvCxnSpPr>
          <p:nvPr/>
        </p:nvCxnSpPr>
        <p:spPr>
          <a:xfrm flipV="1">
            <a:off x="6096116" y="3808982"/>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직선 화살표 연결선 31">
            <a:extLst>
              <a:ext uri="{FF2B5EF4-FFF2-40B4-BE49-F238E27FC236}">
                <a16:creationId xmlns:a16="http://schemas.microsoft.com/office/drawing/2014/main" id="{5144B69C-21DE-E505-B1C8-D13FFCD2B6E3}"/>
              </a:ext>
            </a:extLst>
          </p:cNvPr>
          <p:cNvCxnSpPr>
            <a:cxnSpLocks/>
          </p:cNvCxnSpPr>
          <p:nvPr/>
        </p:nvCxnSpPr>
        <p:spPr>
          <a:xfrm flipV="1">
            <a:off x="9265583" y="3808982"/>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50546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D975739-E411-3253-AF08-51FD041D83FC}"/>
              </a:ext>
            </a:extLst>
          </p:cNvPr>
          <p:cNvSpPr>
            <a:spLocks noGrp="1"/>
          </p:cNvSpPr>
          <p:nvPr>
            <p:ph type="title"/>
          </p:nvPr>
        </p:nvSpPr>
        <p:spPr/>
        <p:txBody>
          <a:bodyPr/>
          <a:lstStyle/>
          <a:p>
            <a:r>
              <a:rPr lang="en-US" altLang="ko-KR" sz="4400" dirty="0"/>
              <a:t>Correlation Layer</a:t>
            </a:r>
            <a:r>
              <a:rPr lang="ko-KR" altLang="en-US" sz="4400" dirty="0"/>
              <a:t> </a:t>
            </a:r>
            <a:r>
              <a:rPr lang="en-US" altLang="ko-KR" sz="4400" dirty="0"/>
              <a:t>(FFNN)</a:t>
            </a:r>
            <a:endParaRPr lang="ko-KR" altLang="en-US" dirty="0"/>
          </a:p>
        </p:txBody>
      </p:sp>
      <p:grpSp>
        <p:nvGrpSpPr>
          <p:cNvPr id="38" name="그룹 37">
            <a:extLst>
              <a:ext uri="{FF2B5EF4-FFF2-40B4-BE49-F238E27FC236}">
                <a16:creationId xmlns:a16="http://schemas.microsoft.com/office/drawing/2014/main" id="{58DAF7F2-22F3-AFFF-7FA3-49EED5B0C760}"/>
              </a:ext>
            </a:extLst>
          </p:cNvPr>
          <p:cNvGrpSpPr/>
          <p:nvPr/>
        </p:nvGrpSpPr>
        <p:grpSpPr>
          <a:xfrm>
            <a:off x="1568902" y="2819157"/>
            <a:ext cx="9115155" cy="2129833"/>
            <a:chOff x="2032143" y="2225599"/>
            <a:chExt cx="8127714" cy="1899109"/>
          </a:xfrm>
        </p:grpSpPr>
        <p:sp>
          <p:nvSpPr>
            <p:cNvPr id="21" name="직사각형 20">
              <a:extLst>
                <a:ext uri="{FF2B5EF4-FFF2-40B4-BE49-F238E27FC236}">
                  <a16:creationId xmlns:a16="http://schemas.microsoft.com/office/drawing/2014/main" id="{2D62DE51-F13C-8D81-6C45-F198CDC9520A}"/>
                </a:ext>
              </a:extLst>
            </p:cNvPr>
            <p:cNvSpPr/>
            <p:nvPr/>
          </p:nvSpPr>
          <p:spPr>
            <a:xfrm>
              <a:off x="2032143" y="380197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22" name="직사각형 21">
              <a:extLst>
                <a:ext uri="{FF2B5EF4-FFF2-40B4-BE49-F238E27FC236}">
                  <a16:creationId xmlns:a16="http://schemas.microsoft.com/office/drawing/2014/main" id="{C43399C4-086E-55C7-9A98-9011D2839731}"/>
                </a:ext>
              </a:extLst>
            </p:cNvPr>
            <p:cNvSpPr/>
            <p:nvPr/>
          </p:nvSpPr>
          <p:spPr>
            <a:xfrm>
              <a:off x="5211082" y="3801978"/>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3" name="직사각형 22">
              <a:extLst>
                <a:ext uri="{FF2B5EF4-FFF2-40B4-BE49-F238E27FC236}">
                  <a16:creationId xmlns:a16="http://schemas.microsoft.com/office/drawing/2014/main" id="{3054A0CF-848F-26D5-B860-0B1E8D59A8CC}"/>
                </a:ext>
              </a:extLst>
            </p:cNvPr>
            <p:cNvSpPr/>
            <p:nvPr/>
          </p:nvSpPr>
          <p:spPr>
            <a:xfrm>
              <a:off x="2032143" y="2873658"/>
              <a:ext cx="8127714" cy="44007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t>Layer for learn Correlation</a:t>
              </a:r>
              <a:endParaRPr lang="ko-KR" altLang="en-US" sz="2000" dirty="0"/>
            </a:p>
          </p:txBody>
        </p:sp>
        <p:sp>
          <p:nvSpPr>
            <p:cNvPr id="24" name="직사각형 23">
              <a:extLst>
                <a:ext uri="{FF2B5EF4-FFF2-40B4-BE49-F238E27FC236}">
                  <a16:creationId xmlns:a16="http://schemas.microsoft.com/office/drawing/2014/main" id="{4BC59F9C-621F-6255-ADA3-8B06B470EBBE}"/>
                </a:ext>
              </a:extLst>
            </p:cNvPr>
            <p:cNvSpPr/>
            <p:nvPr/>
          </p:nvSpPr>
          <p:spPr>
            <a:xfrm>
              <a:off x="2032143" y="2225601"/>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25" name="직사각형 24">
              <a:extLst>
                <a:ext uri="{FF2B5EF4-FFF2-40B4-BE49-F238E27FC236}">
                  <a16:creationId xmlns:a16="http://schemas.microsoft.com/office/drawing/2014/main" id="{2099C8CE-76AB-0C08-A7C0-AC2197BEBD26}"/>
                </a:ext>
              </a:extLst>
            </p:cNvPr>
            <p:cNvSpPr/>
            <p:nvPr/>
          </p:nvSpPr>
          <p:spPr>
            <a:xfrm>
              <a:off x="5211082" y="2225600"/>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6" name="직사각형 25">
              <a:extLst>
                <a:ext uri="{FF2B5EF4-FFF2-40B4-BE49-F238E27FC236}">
                  <a16:creationId xmlns:a16="http://schemas.microsoft.com/office/drawing/2014/main" id="{866F0949-A95A-5B54-A055-66621191C5A7}"/>
                </a:ext>
              </a:extLst>
            </p:cNvPr>
            <p:cNvSpPr/>
            <p:nvPr/>
          </p:nvSpPr>
          <p:spPr>
            <a:xfrm>
              <a:off x="8390021" y="222559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sp>
          <p:nvSpPr>
            <p:cNvPr id="27" name="직사각형 26">
              <a:extLst>
                <a:ext uri="{FF2B5EF4-FFF2-40B4-BE49-F238E27FC236}">
                  <a16:creationId xmlns:a16="http://schemas.microsoft.com/office/drawing/2014/main" id="{9B85A113-21BB-A05F-78D6-9CAE657EBFBE}"/>
                </a:ext>
              </a:extLst>
            </p:cNvPr>
            <p:cNvSpPr/>
            <p:nvPr/>
          </p:nvSpPr>
          <p:spPr>
            <a:xfrm>
              <a:off x="8390021" y="3801977"/>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cxnSp>
          <p:nvCxnSpPr>
            <p:cNvPr id="28" name="직선 화살표 연결선 27">
              <a:extLst>
                <a:ext uri="{FF2B5EF4-FFF2-40B4-BE49-F238E27FC236}">
                  <a16:creationId xmlns:a16="http://schemas.microsoft.com/office/drawing/2014/main" id="{C1DF609A-0107-C989-511F-DC126977C3E2}"/>
                </a:ext>
              </a:extLst>
            </p:cNvPr>
            <p:cNvCxnSpPr>
              <a:stCxn id="21" idx="0"/>
            </p:cNvCxnSpPr>
            <p:nvPr/>
          </p:nvCxnSpPr>
          <p:spPr>
            <a:xfrm flipV="1">
              <a:off x="2917061" y="3313737"/>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직선 화살표 연결선 28">
              <a:extLst>
                <a:ext uri="{FF2B5EF4-FFF2-40B4-BE49-F238E27FC236}">
                  <a16:creationId xmlns:a16="http://schemas.microsoft.com/office/drawing/2014/main" id="{0428282F-FD25-056C-E684-3BEAC6F788D0}"/>
                </a:ext>
              </a:extLst>
            </p:cNvPr>
            <p:cNvCxnSpPr>
              <a:cxnSpLocks/>
            </p:cNvCxnSpPr>
            <p:nvPr/>
          </p:nvCxnSpPr>
          <p:spPr>
            <a:xfrm flipV="1">
              <a:off x="6093398" y="3309609"/>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직선 화살표 연결선 29">
              <a:extLst>
                <a:ext uri="{FF2B5EF4-FFF2-40B4-BE49-F238E27FC236}">
                  <a16:creationId xmlns:a16="http://schemas.microsoft.com/office/drawing/2014/main" id="{B5C310FA-84B6-5E2E-5C1B-423242ACF437}"/>
                </a:ext>
              </a:extLst>
            </p:cNvPr>
            <p:cNvCxnSpPr>
              <a:cxnSpLocks/>
            </p:cNvCxnSpPr>
            <p:nvPr/>
          </p:nvCxnSpPr>
          <p:spPr>
            <a:xfrm flipV="1">
              <a:off x="9269735" y="3313736"/>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1" name="직선 화살표 연결선 30">
              <a:extLst>
                <a:ext uri="{FF2B5EF4-FFF2-40B4-BE49-F238E27FC236}">
                  <a16:creationId xmlns:a16="http://schemas.microsoft.com/office/drawing/2014/main" id="{9C0B8C82-DA4B-9B2E-DF36-FF76F1EDC104}"/>
                </a:ext>
              </a:extLst>
            </p:cNvPr>
            <p:cNvCxnSpPr>
              <a:endCxn id="24" idx="2"/>
            </p:cNvCxnSpPr>
            <p:nvPr/>
          </p:nvCxnSpPr>
          <p:spPr>
            <a:xfrm flipV="1">
              <a:off x="2917061" y="2548330"/>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직선 화살표 연결선 31">
              <a:extLst>
                <a:ext uri="{FF2B5EF4-FFF2-40B4-BE49-F238E27FC236}">
                  <a16:creationId xmlns:a16="http://schemas.microsoft.com/office/drawing/2014/main" id="{B3EDE619-B11B-9DF3-7FA7-6AFC458ABF37}"/>
                </a:ext>
              </a:extLst>
            </p:cNvPr>
            <p:cNvCxnSpPr>
              <a:cxnSpLocks/>
            </p:cNvCxnSpPr>
            <p:nvPr/>
          </p:nvCxnSpPr>
          <p:spPr>
            <a:xfrm flipV="1">
              <a:off x="6093398" y="2548328"/>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3" name="직선 화살표 연결선 32">
              <a:extLst>
                <a:ext uri="{FF2B5EF4-FFF2-40B4-BE49-F238E27FC236}">
                  <a16:creationId xmlns:a16="http://schemas.microsoft.com/office/drawing/2014/main" id="{162F7198-B96B-19FA-5086-5001976BCDD3}"/>
                </a:ext>
              </a:extLst>
            </p:cNvPr>
            <p:cNvCxnSpPr>
              <a:cxnSpLocks/>
            </p:cNvCxnSpPr>
            <p:nvPr/>
          </p:nvCxnSpPr>
          <p:spPr>
            <a:xfrm flipV="1">
              <a:off x="9269735" y="2548328"/>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pic>
        <p:nvPicPr>
          <p:cNvPr id="20" name="그림 19">
            <a:extLst>
              <a:ext uri="{FF2B5EF4-FFF2-40B4-BE49-F238E27FC236}">
                <a16:creationId xmlns:a16="http://schemas.microsoft.com/office/drawing/2014/main" id="{218DF3EC-9F39-666D-48BA-08D8994267FF}"/>
              </a:ext>
            </a:extLst>
          </p:cNvPr>
          <p:cNvPicPr>
            <a:picLocks noChangeAspect="1"/>
          </p:cNvPicPr>
          <p:nvPr/>
        </p:nvPicPr>
        <p:blipFill rotWithShape="1">
          <a:blip r:embed="rId2"/>
          <a:srcRect l="5000" t="42105" r="52367" b="32047"/>
          <a:stretch/>
        </p:blipFill>
        <p:spPr>
          <a:xfrm>
            <a:off x="1155412" y="2325057"/>
            <a:ext cx="9881175" cy="3369891"/>
          </a:xfrm>
          <a:prstGeom prst="rect">
            <a:avLst/>
          </a:prstGeom>
        </p:spPr>
      </p:pic>
      <p:sp>
        <p:nvSpPr>
          <p:cNvPr id="39" name="직사각형 38">
            <a:extLst>
              <a:ext uri="{FF2B5EF4-FFF2-40B4-BE49-F238E27FC236}">
                <a16:creationId xmlns:a16="http://schemas.microsoft.com/office/drawing/2014/main" id="{92B68C00-EBA3-EF4E-8D34-914D9D37AF1E}"/>
              </a:ext>
            </a:extLst>
          </p:cNvPr>
          <p:cNvSpPr/>
          <p:nvPr/>
        </p:nvSpPr>
        <p:spPr>
          <a:xfrm>
            <a:off x="3617494" y="2325057"/>
            <a:ext cx="1921115" cy="23365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id="{B6A071A1-BB46-42F6-CC05-8ABF57380966}"/>
              </a:ext>
            </a:extLst>
          </p:cNvPr>
          <p:cNvSpPr/>
          <p:nvPr/>
        </p:nvSpPr>
        <p:spPr>
          <a:xfrm>
            <a:off x="5614736" y="2325057"/>
            <a:ext cx="2093496" cy="23365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089185BC-1909-AF94-82BD-F139551827E6}"/>
              </a:ext>
            </a:extLst>
          </p:cNvPr>
          <p:cNvSpPr/>
          <p:nvPr/>
        </p:nvSpPr>
        <p:spPr>
          <a:xfrm>
            <a:off x="7764679" y="2325057"/>
            <a:ext cx="1531721" cy="23365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07927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655DADA-180C-E3F7-7BB9-0F65D4938740}"/>
              </a:ext>
            </a:extLst>
          </p:cNvPr>
          <p:cNvSpPr>
            <a:spLocks noGrp="1"/>
          </p:cNvSpPr>
          <p:nvPr>
            <p:ph type="title"/>
          </p:nvPr>
        </p:nvSpPr>
        <p:spPr/>
        <p:txBody>
          <a:bodyPr/>
          <a:lstStyle/>
          <a:p>
            <a:r>
              <a:rPr lang="en-US" altLang="ko-KR" dirty="0"/>
              <a:t>Bayesian Optimization</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B5DA0976-DEBC-2A98-BBFD-45E39585332A}"/>
                  </a:ext>
                </a:extLst>
              </p:cNvPr>
              <p:cNvSpPr>
                <a:spLocks noGrp="1"/>
              </p:cNvSpPr>
              <p:nvPr>
                <p:ph idx="1"/>
              </p:nvPr>
            </p:nvSpPr>
            <p:spPr>
              <a:xfrm>
                <a:off x="1097280" y="2108201"/>
                <a:ext cx="4742046" cy="3760891"/>
              </a:xfrm>
            </p:spPr>
            <p:txBody>
              <a:bodyPr>
                <a:normAutofit/>
              </a:bodyPr>
              <a:lstStyle/>
              <a:p>
                <a:r>
                  <a:rPr lang="ja-JP" altLang="en-US" sz="2800" dirty="0">
                    <a:latin typeface="Cambria Math" panose="02040503050406030204" pitchFamily="18" charset="0"/>
                  </a:rPr>
                  <a:t>制限されたデータから未知の目的関数ｆを最大化する問題</a:t>
                </a:r>
                <a:endParaRPr lang="en-US" altLang="ko-KR" sz="2800" b="0"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func>
                        <m:funcPr>
                          <m:ctrlPr>
                            <a:rPr lang="en-US" altLang="ko-KR" sz="4000" b="0" i="1" smtClean="0">
                              <a:latin typeface="Cambria Math" panose="02040503050406030204" pitchFamily="18" charset="0"/>
                            </a:rPr>
                          </m:ctrlPr>
                        </m:funcPr>
                        <m:fName>
                          <m:limLow>
                            <m:limLowPr>
                              <m:ctrlPr>
                                <a:rPr lang="en-US" altLang="ko-KR" sz="4000" b="0" i="1" smtClean="0">
                                  <a:latin typeface="Cambria Math" panose="02040503050406030204" pitchFamily="18" charset="0"/>
                                </a:rPr>
                              </m:ctrlPr>
                            </m:limLowPr>
                            <m:e>
                              <m:r>
                                <m:rPr>
                                  <m:sty m:val="p"/>
                                </m:rPr>
                                <a:rPr lang="en-US" altLang="ko-KR" sz="4000" b="0" i="0" smtClean="0">
                                  <a:latin typeface="Cambria Math" panose="02040503050406030204" pitchFamily="18" charset="0"/>
                                </a:rPr>
                                <m:t>max</m:t>
                              </m:r>
                            </m:e>
                            <m:lim>
                              <m:r>
                                <a:rPr lang="en-US" altLang="ko-KR" sz="4000" b="0" i="1" smtClean="0">
                                  <a:latin typeface="Cambria Math" panose="02040503050406030204" pitchFamily="18" charset="0"/>
                                </a:rPr>
                                <m:t>𝑥</m:t>
                              </m:r>
                              <m:r>
                                <a:rPr lang="en-US" altLang="ko-KR" sz="4000" b="0" i="1" smtClean="0">
                                  <a:latin typeface="Cambria Math" panose="02040503050406030204" pitchFamily="18" charset="0"/>
                                  <a:ea typeface="Cambria Math" panose="02040503050406030204" pitchFamily="18" charset="0"/>
                                </a:rPr>
                                <m:t>∈</m:t>
                              </m:r>
                              <m:r>
                                <a:rPr lang="en-US" altLang="ko-KR" sz="4000" b="0" i="1" smtClean="0">
                                  <a:latin typeface="Cambria Math" panose="02040503050406030204" pitchFamily="18" charset="0"/>
                                  <a:ea typeface="Cambria Math" panose="02040503050406030204" pitchFamily="18" charset="0"/>
                                </a:rPr>
                                <m:t>𝐴</m:t>
                              </m:r>
                            </m:lim>
                          </m:limLow>
                        </m:fName>
                        <m:e>
                          <m:r>
                            <a:rPr lang="en-US" altLang="ko-KR" sz="4000" i="1">
                              <a:latin typeface="Cambria Math" panose="02040503050406030204" pitchFamily="18" charset="0"/>
                            </a:rPr>
                            <m:t>𝑓</m:t>
                          </m:r>
                          <m:r>
                            <a:rPr lang="en-US" altLang="ko-KR" sz="4000" i="1">
                              <a:latin typeface="Cambria Math" panose="02040503050406030204" pitchFamily="18" charset="0"/>
                            </a:rPr>
                            <m:t>(</m:t>
                          </m:r>
                          <m:r>
                            <a:rPr lang="en-US" altLang="ko-KR" sz="4000" i="1">
                              <a:latin typeface="Cambria Math" panose="02040503050406030204" pitchFamily="18" charset="0"/>
                            </a:rPr>
                            <m:t>𝑥</m:t>
                          </m:r>
                          <m:r>
                            <a:rPr lang="en-US" altLang="ko-KR" sz="4000" i="1">
                              <a:latin typeface="Cambria Math" panose="02040503050406030204" pitchFamily="18" charset="0"/>
                            </a:rPr>
                            <m:t>)</m:t>
                          </m:r>
                        </m:e>
                      </m:func>
                    </m:oMath>
                  </m:oMathPara>
                </a14:m>
                <a:endParaRPr lang="en-US" altLang="ko-KR" sz="4000" dirty="0"/>
              </a:p>
              <a:p>
                <a:pPr marL="0" indent="0">
                  <a:buNone/>
                </a:pPr>
                <a:endParaRPr lang="ko-KR" altLang="en-US" sz="2800" dirty="0"/>
              </a:p>
            </p:txBody>
          </p:sp>
        </mc:Choice>
        <mc:Fallback xmlns="">
          <p:sp>
            <p:nvSpPr>
              <p:cNvPr id="3" name="내용 개체 틀 2">
                <a:extLst>
                  <a:ext uri="{FF2B5EF4-FFF2-40B4-BE49-F238E27FC236}">
                    <a16:creationId xmlns:a16="http://schemas.microsoft.com/office/drawing/2014/main" id="{B5DA0976-DEBC-2A98-BBFD-45E39585332A}"/>
                  </a:ext>
                </a:extLst>
              </p:cNvPr>
              <p:cNvSpPr>
                <a:spLocks noGrp="1" noRot="1" noChangeAspect="1" noMove="1" noResize="1" noEditPoints="1" noAdjustHandles="1" noChangeArrowheads="1" noChangeShapeType="1" noTextEdit="1"/>
              </p:cNvSpPr>
              <p:nvPr>
                <p:ph idx="1"/>
              </p:nvPr>
            </p:nvSpPr>
            <p:spPr>
              <a:xfrm>
                <a:off x="1097280" y="2108201"/>
                <a:ext cx="4742046" cy="3760891"/>
              </a:xfrm>
              <a:blipFill>
                <a:blip r:embed="rId2"/>
                <a:stretch>
                  <a:fillRect l="-2571" t="-1783"/>
                </a:stretch>
              </a:blipFill>
            </p:spPr>
            <p:txBody>
              <a:bodyPr/>
              <a:lstStyle/>
              <a:p>
                <a:r>
                  <a:rPr lang="ko-KR" altLang="en-US">
                    <a:noFill/>
                  </a:rPr>
                  <a:t> </a:t>
                </a:r>
              </a:p>
            </p:txBody>
          </p:sp>
        </mc:Fallback>
      </mc:AlternateContent>
      <p:pic>
        <p:nvPicPr>
          <p:cNvPr id="5" name="그림 4">
            <a:extLst>
              <a:ext uri="{FF2B5EF4-FFF2-40B4-BE49-F238E27FC236}">
                <a16:creationId xmlns:a16="http://schemas.microsoft.com/office/drawing/2014/main" id="{9E40E7A6-0A1A-CAC1-B388-D5AC26806C45}"/>
              </a:ext>
            </a:extLst>
          </p:cNvPr>
          <p:cNvPicPr>
            <a:picLocks noChangeAspect="1"/>
          </p:cNvPicPr>
          <p:nvPr/>
        </p:nvPicPr>
        <p:blipFill rotWithShape="1">
          <a:blip r:embed="rId3"/>
          <a:srcRect l="22725" t="22533" r="43675" b="17600"/>
          <a:stretch/>
        </p:blipFill>
        <p:spPr>
          <a:xfrm>
            <a:off x="6738646" y="1919776"/>
            <a:ext cx="4234153" cy="4243604"/>
          </a:xfrm>
          <a:prstGeom prst="rect">
            <a:avLst/>
          </a:prstGeom>
        </p:spPr>
      </p:pic>
      <p:sp>
        <p:nvSpPr>
          <p:cNvPr id="6" name="TextBox 5">
            <a:extLst>
              <a:ext uri="{FF2B5EF4-FFF2-40B4-BE49-F238E27FC236}">
                <a16:creationId xmlns:a16="http://schemas.microsoft.com/office/drawing/2014/main" id="{593BE704-9335-C40A-C8BA-D1899E2ED863}"/>
              </a:ext>
            </a:extLst>
          </p:cNvPr>
          <p:cNvSpPr txBox="1"/>
          <p:nvPr/>
        </p:nvSpPr>
        <p:spPr>
          <a:xfrm>
            <a:off x="6204764" y="6040269"/>
            <a:ext cx="5301915" cy="246221"/>
          </a:xfrm>
          <a:prstGeom prst="rect">
            <a:avLst/>
          </a:prstGeom>
          <a:noFill/>
        </p:spPr>
        <p:txBody>
          <a:bodyPr wrap="square" rtlCol="0">
            <a:spAutoFit/>
          </a:bodyPr>
          <a:lstStyle/>
          <a:p>
            <a:r>
              <a:rPr lang="en-US" altLang="ko-KR" sz="1000" dirty="0"/>
              <a:t>Shashank Shekhar et al., "A Comparative study of Hyper-Parameter Optimization Tools", 2022</a:t>
            </a:r>
            <a:endParaRPr lang="ko-KR" altLang="en-US" sz="1000" dirty="0"/>
          </a:p>
        </p:txBody>
      </p:sp>
    </p:spTree>
    <p:extLst>
      <p:ext uri="{BB962C8B-B14F-4D97-AF65-F5344CB8AC3E}">
        <p14:creationId xmlns:p14="http://schemas.microsoft.com/office/powerpoint/2010/main" val="2260868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E623563-5932-A9F7-18E7-96658F7699C2}"/>
              </a:ext>
            </a:extLst>
          </p:cNvPr>
          <p:cNvSpPr>
            <a:spLocks noGrp="1"/>
          </p:cNvSpPr>
          <p:nvPr>
            <p:ph type="title"/>
          </p:nvPr>
        </p:nvSpPr>
        <p:spPr/>
        <p:txBody>
          <a:bodyPr/>
          <a:lstStyle/>
          <a:p>
            <a:r>
              <a:rPr lang="en-US" altLang="ko-KR" sz="4800" dirty="0"/>
              <a:t>Correlation Layer</a:t>
            </a:r>
            <a:r>
              <a:rPr lang="ko-KR" altLang="en-US" sz="4800" dirty="0"/>
              <a:t> </a:t>
            </a:r>
            <a:r>
              <a:rPr lang="en-US" altLang="ko-KR" sz="4800" dirty="0"/>
              <a:t>(FFNN)</a:t>
            </a:r>
            <a:endParaRPr lang="ko-KR" altLang="en-US" dirty="0"/>
          </a:p>
        </p:txBody>
      </p:sp>
      <p:sp>
        <p:nvSpPr>
          <p:cNvPr id="3" name="내용 개체 틀 2">
            <a:extLst>
              <a:ext uri="{FF2B5EF4-FFF2-40B4-BE49-F238E27FC236}">
                <a16:creationId xmlns:a16="http://schemas.microsoft.com/office/drawing/2014/main" id="{B1233CF3-1DA9-479D-F516-00434A4DD7B0}"/>
              </a:ext>
            </a:extLst>
          </p:cNvPr>
          <p:cNvSpPr>
            <a:spLocks noGrp="1"/>
          </p:cNvSpPr>
          <p:nvPr>
            <p:ph idx="1"/>
          </p:nvPr>
        </p:nvSpPr>
        <p:spPr>
          <a:xfrm>
            <a:off x="1097280" y="1989221"/>
            <a:ext cx="10058400" cy="4235116"/>
          </a:xfrm>
        </p:spPr>
        <p:txBody>
          <a:bodyPr>
            <a:noAutofit/>
          </a:bodyPr>
          <a:lstStyle/>
          <a:p>
            <a:pPr>
              <a:buFont typeface="Wingdings" panose="05000000000000000000" pitchFamily="2" charset="2"/>
              <a:buChar char="u"/>
            </a:pPr>
            <a:r>
              <a:rPr lang="en-US" altLang="ko-KR" sz="2800" dirty="0"/>
              <a:t>Units: 208~546</a:t>
            </a:r>
          </a:p>
          <a:p>
            <a:pPr>
              <a:buFont typeface="Wingdings" panose="05000000000000000000" pitchFamily="2" charset="2"/>
              <a:buChar char="u"/>
            </a:pPr>
            <a:r>
              <a:rPr lang="en-US" altLang="ko-KR" sz="2800" dirty="0"/>
              <a:t>Activation: </a:t>
            </a:r>
            <a:r>
              <a:rPr lang="en-US" altLang="ko-KR" sz="2800" dirty="0" err="1"/>
              <a:t>gelu</a:t>
            </a:r>
            <a:endParaRPr lang="en-US" altLang="ko-KR" sz="2800" dirty="0"/>
          </a:p>
          <a:p>
            <a:pPr>
              <a:buFont typeface="Wingdings" panose="05000000000000000000" pitchFamily="2" charset="2"/>
              <a:buChar char="u"/>
            </a:pPr>
            <a:r>
              <a:rPr lang="en-US" altLang="ko-KR" sz="2800" dirty="0"/>
              <a:t>Weight </a:t>
            </a:r>
            <a:r>
              <a:rPr lang="en-US" altLang="ko-KR" sz="2800" dirty="0" err="1"/>
              <a:t>Initalization</a:t>
            </a:r>
            <a:r>
              <a:rPr lang="en-US" altLang="ko-KR" sz="2800" dirty="0"/>
              <a:t>: He (</a:t>
            </a:r>
            <a:r>
              <a:rPr lang="en-US" altLang="ko-KR" sz="2800" dirty="0" err="1"/>
              <a:t>he_normal</a:t>
            </a:r>
            <a:r>
              <a:rPr lang="en-US" altLang="ko-KR" sz="2800" dirty="0"/>
              <a:t> or </a:t>
            </a:r>
            <a:r>
              <a:rPr lang="en-US" altLang="ko-KR" sz="2800" dirty="0" err="1"/>
              <a:t>he_uniform</a:t>
            </a:r>
            <a:r>
              <a:rPr lang="en-US" altLang="ko-KR" sz="2800" dirty="0"/>
              <a:t>)</a:t>
            </a:r>
          </a:p>
          <a:p>
            <a:pPr>
              <a:buFont typeface="Wingdings" panose="05000000000000000000" pitchFamily="2" charset="2"/>
              <a:buChar char="u"/>
            </a:pPr>
            <a:r>
              <a:rPr lang="en-US" altLang="ko-KR" sz="2800" dirty="0"/>
              <a:t>L2 Regularization (activity): 0.00067~0.00278</a:t>
            </a:r>
          </a:p>
          <a:p>
            <a:pPr>
              <a:buFont typeface="Wingdings" panose="05000000000000000000" pitchFamily="2" charset="2"/>
              <a:buChar char="u"/>
            </a:pPr>
            <a:r>
              <a:rPr lang="en-US" altLang="ko-KR" sz="2800" dirty="0"/>
              <a:t>Batch size: 8~30</a:t>
            </a:r>
          </a:p>
          <a:p>
            <a:pPr>
              <a:buFont typeface="Wingdings" panose="05000000000000000000" pitchFamily="2" charset="2"/>
              <a:buChar char="u"/>
            </a:pPr>
            <a:r>
              <a:rPr lang="en-US" altLang="ko-KR" sz="2800" dirty="0"/>
              <a:t>Epochs: 8~15</a:t>
            </a:r>
          </a:p>
          <a:p>
            <a:pPr>
              <a:buFont typeface="Wingdings" panose="05000000000000000000" pitchFamily="2" charset="2"/>
              <a:buChar char="u"/>
            </a:pPr>
            <a:r>
              <a:rPr lang="en-US" altLang="ko-KR" sz="2800" dirty="0"/>
              <a:t>L2 Regularization (kernel): 0.00022~0.0016</a:t>
            </a:r>
          </a:p>
        </p:txBody>
      </p:sp>
      <p:sp>
        <p:nvSpPr>
          <p:cNvPr id="4" name="TextBox 3">
            <a:extLst>
              <a:ext uri="{FF2B5EF4-FFF2-40B4-BE49-F238E27FC236}">
                <a16:creationId xmlns:a16="http://schemas.microsoft.com/office/drawing/2014/main" id="{BF564882-9E54-D80C-8D25-C7694EE2E476}"/>
              </a:ext>
            </a:extLst>
          </p:cNvPr>
          <p:cNvSpPr txBox="1"/>
          <p:nvPr/>
        </p:nvSpPr>
        <p:spPr>
          <a:xfrm>
            <a:off x="6970296" y="4797475"/>
            <a:ext cx="4692316" cy="646331"/>
          </a:xfrm>
          <a:prstGeom prst="rect">
            <a:avLst/>
          </a:prstGeom>
          <a:noFill/>
          <a:ln w="12700">
            <a:solidFill>
              <a:srgbClr val="0070C0"/>
            </a:solidFill>
          </a:ln>
        </p:spPr>
        <p:txBody>
          <a:bodyPr wrap="square" rtlCol="0">
            <a:spAutoFit/>
          </a:bodyPr>
          <a:lstStyle/>
          <a:p>
            <a:r>
              <a:rPr lang="ja-JP" altLang="en-US" dirty="0">
                <a:solidFill>
                  <a:schemeClr val="tx1">
                    <a:lumMod val="85000"/>
                    <a:lumOff val="15000"/>
                  </a:schemeClr>
                </a:solidFill>
                <a:latin typeface="Meiryo UI" panose="020B0604030504040204" pitchFamily="34" charset="-128"/>
                <a:ea typeface="Meiryo UI" panose="020B0604030504040204" pitchFamily="34" charset="-128"/>
              </a:rPr>
              <a:t>予測範囲から離れた値はなかったため、</a:t>
            </a:r>
            <a:r>
              <a:rPr lang="en-US" altLang="ja-JP" dirty="0">
                <a:solidFill>
                  <a:schemeClr val="tx1">
                    <a:lumMod val="85000"/>
                    <a:lumOff val="15000"/>
                  </a:schemeClr>
                </a:solidFill>
                <a:latin typeface="Meiryo UI" panose="020B0604030504040204" pitchFamily="34" charset="-128"/>
                <a:ea typeface="Meiryo UI" panose="020B0604030504040204" pitchFamily="34" charset="-128"/>
              </a:rPr>
              <a:t>loss function</a:t>
            </a:r>
            <a:r>
              <a:rPr lang="ja-JP" altLang="en-US" dirty="0">
                <a:solidFill>
                  <a:schemeClr val="tx1">
                    <a:lumMod val="85000"/>
                    <a:lumOff val="15000"/>
                  </a:schemeClr>
                </a:solidFill>
                <a:latin typeface="Meiryo UI" panose="020B0604030504040204" pitchFamily="34" charset="-128"/>
                <a:ea typeface="Meiryo UI" panose="020B0604030504040204" pitchFamily="34" charset="-128"/>
              </a:rPr>
              <a:t>の再定義と修正は取り合えずいらない。</a:t>
            </a:r>
            <a:endParaRPr lang="ko-KR" altLang="en-US" dirty="0">
              <a:solidFill>
                <a:schemeClr val="tx1">
                  <a:lumMod val="85000"/>
                  <a:lumOff val="15000"/>
                </a:schemeClr>
              </a:solidFill>
              <a:latin typeface="Meiryo UI" panose="020B0604030504040204" pitchFamily="34" charset="-128"/>
            </a:endParaRPr>
          </a:p>
        </p:txBody>
      </p:sp>
    </p:spTree>
    <p:extLst>
      <p:ext uri="{BB962C8B-B14F-4D97-AF65-F5344CB8AC3E}">
        <p14:creationId xmlns:p14="http://schemas.microsoft.com/office/powerpoint/2010/main" val="1899012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A36889-19E0-01B4-E5C7-28CE94827236}"/>
              </a:ext>
            </a:extLst>
          </p:cNvPr>
          <p:cNvSpPr>
            <a:spLocks noGrp="1"/>
          </p:cNvSpPr>
          <p:nvPr>
            <p:ph type="title"/>
          </p:nvPr>
        </p:nvSpPr>
        <p:spPr/>
        <p:txBody>
          <a:bodyPr/>
          <a:lstStyle/>
          <a:p>
            <a:r>
              <a:rPr lang="en-US" altLang="ko-KR" b="1" dirty="0"/>
              <a:t>Optimizer</a:t>
            </a:r>
            <a:r>
              <a:rPr lang="en-US" altLang="ko-KR" dirty="0"/>
              <a:t> &amp; Learning Scheduler</a:t>
            </a:r>
            <a:endParaRPr lang="ko-KR" altLang="en-US" dirty="0"/>
          </a:p>
        </p:txBody>
      </p:sp>
      <p:sp>
        <p:nvSpPr>
          <p:cNvPr id="3" name="내용 개체 틀 2">
            <a:extLst>
              <a:ext uri="{FF2B5EF4-FFF2-40B4-BE49-F238E27FC236}">
                <a16:creationId xmlns:a16="http://schemas.microsoft.com/office/drawing/2014/main" id="{81D4B624-F4AC-C86F-394E-4C49E07F496C}"/>
              </a:ext>
            </a:extLst>
          </p:cNvPr>
          <p:cNvSpPr>
            <a:spLocks noGrp="1"/>
          </p:cNvSpPr>
          <p:nvPr>
            <p:ph idx="1"/>
          </p:nvPr>
        </p:nvSpPr>
        <p:spPr/>
        <p:txBody>
          <a:bodyPr/>
          <a:lstStyle/>
          <a:p>
            <a:r>
              <a:rPr lang="en-US" altLang="ko-KR" dirty="0"/>
              <a:t>We primarily follow the original BERT optimization hyperparameters, given in Section 2, except for the peak learning rate and number of warmup steps, which are tuned separately for each setting. We additionally found training to be very sensitive to the </a:t>
            </a:r>
            <a:r>
              <a:rPr lang="en-US" altLang="ko-KR" sz="3600" b="1" dirty="0"/>
              <a:t>Adam</a:t>
            </a:r>
            <a:r>
              <a:rPr lang="en-US" altLang="ko-KR" sz="3200" b="1" dirty="0"/>
              <a:t> epsilon term</a:t>
            </a:r>
            <a:r>
              <a:rPr lang="en-US" altLang="ko-KR" dirty="0"/>
              <a:t>, and in some cases we obtained better performance or improved stability after tuning it. Similarly, we found setting </a:t>
            </a:r>
            <a:r>
              <a:rPr lang="en-US" altLang="ko-KR" sz="3200" b="1" dirty="0"/>
              <a:t>β2 = 0.98 </a:t>
            </a:r>
            <a:r>
              <a:rPr lang="en-US" altLang="ko-KR" dirty="0"/>
              <a:t>to improve stability when training with large batch sizes. (</a:t>
            </a:r>
            <a:r>
              <a:rPr lang="en-US" altLang="ko-KR" dirty="0" err="1"/>
              <a:t>Yinhna</a:t>
            </a:r>
            <a:r>
              <a:rPr lang="en-US" altLang="ko-KR" dirty="0"/>
              <a:t> Liu et al.,”RoBERTa”,2019)</a:t>
            </a:r>
            <a:endParaRPr lang="ko-KR" altLang="en-US" dirty="0"/>
          </a:p>
        </p:txBody>
      </p:sp>
    </p:spTree>
    <p:extLst>
      <p:ext uri="{BB962C8B-B14F-4D97-AF65-F5344CB8AC3E}">
        <p14:creationId xmlns:p14="http://schemas.microsoft.com/office/powerpoint/2010/main" val="3844943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A36889-19E0-01B4-E5C7-28CE94827236}"/>
              </a:ext>
            </a:extLst>
          </p:cNvPr>
          <p:cNvSpPr>
            <a:spLocks noGrp="1"/>
          </p:cNvSpPr>
          <p:nvPr>
            <p:ph type="title"/>
          </p:nvPr>
        </p:nvSpPr>
        <p:spPr/>
        <p:txBody>
          <a:bodyPr/>
          <a:lstStyle/>
          <a:p>
            <a:r>
              <a:rPr lang="en-US" altLang="ko-KR" dirty="0"/>
              <a:t>Optimizer &amp; </a:t>
            </a:r>
            <a:r>
              <a:rPr lang="en-US" altLang="ko-KR" b="1" dirty="0"/>
              <a:t>Learning Scheduler</a:t>
            </a:r>
            <a:endParaRPr lang="ko-KR" altLang="en-US" b="1" dirty="0"/>
          </a:p>
        </p:txBody>
      </p:sp>
      <p:sp>
        <p:nvSpPr>
          <p:cNvPr id="3" name="내용 개체 틀 2">
            <a:extLst>
              <a:ext uri="{FF2B5EF4-FFF2-40B4-BE49-F238E27FC236}">
                <a16:creationId xmlns:a16="http://schemas.microsoft.com/office/drawing/2014/main" id="{81D4B624-F4AC-C86F-394E-4C49E07F496C}"/>
              </a:ext>
            </a:extLst>
          </p:cNvPr>
          <p:cNvSpPr>
            <a:spLocks noGrp="1"/>
          </p:cNvSpPr>
          <p:nvPr>
            <p:ph idx="1"/>
          </p:nvPr>
        </p:nvSpPr>
        <p:spPr/>
        <p:txBody>
          <a:bodyPr/>
          <a:lstStyle/>
          <a:p>
            <a:r>
              <a:rPr lang="en-US" altLang="ko-KR" dirty="0"/>
              <a:t>The optimizer used is </a:t>
            </a:r>
            <a:r>
              <a:rPr lang="en-US" altLang="ko-KR" sz="2800" b="1" dirty="0"/>
              <a:t>Adam with a learning rate of 6e-4</a:t>
            </a:r>
            <a:r>
              <a:rPr lang="en-US" altLang="ko-KR" dirty="0"/>
              <a:t>, …skip… learning rate </a:t>
            </a:r>
            <a:r>
              <a:rPr lang="en-US" altLang="ko-KR" sz="2800" b="1" dirty="0">
                <a:solidFill>
                  <a:srgbClr val="FF0000"/>
                </a:solidFill>
              </a:rPr>
              <a:t>warmup for 24,000 steps </a:t>
            </a:r>
            <a:r>
              <a:rPr lang="en-US" altLang="ko-KR" dirty="0"/>
              <a:t>and </a:t>
            </a:r>
            <a:r>
              <a:rPr lang="en-US" altLang="ko-KR" sz="2800" b="1" u="sng" dirty="0">
                <a:solidFill>
                  <a:srgbClr val="0070C0"/>
                </a:solidFill>
              </a:rPr>
              <a:t>linear</a:t>
            </a:r>
            <a:r>
              <a:rPr lang="en-US" altLang="ko-KR" sz="2800" b="1" dirty="0">
                <a:solidFill>
                  <a:srgbClr val="0070C0"/>
                </a:solidFill>
              </a:rPr>
              <a:t> decay</a:t>
            </a:r>
            <a:r>
              <a:rPr lang="en-US" altLang="ko-KR" dirty="0">
                <a:solidFill>
                  <a:srgbClr val="0070C0"/>
                </a:solidFill>
              </a:rPr>
              <a:t> </a:t>
            </a:r>
            <a:r>
              <a:rPr lang="en-US" altLang="ko-KR" dirty="0"/>
              <a:t>of the </a:t>
            </a:r>
            <a:r>
              <a:rPr lang="en-US" altLang="ko-KR" sz="2800" b="1" dirty="0"/>
              <a:t>learning rate after</a:t>
            </a:r>
            <a:r>
              <a:rPr lang="en-US" altLang="ko-KR" dirty="0"/>
              <a:t>. (Hugging Face team, 2019)</a:t>
            </a:r>
            <a:endParaRPr lang="ko-KR" altLang="en-US" dirty="0"/>
          </a:p>
        </p:txBody>
      </p:sp>
      <p:pic>
        <p:nvPicPr>
          <p:cNvPr id="6" name="図 5">
            <a:extLst>
              <a:ext uri="{FF2B5EF4-FFF2-40B4-BE49-F238E27FC236}">
                <a16:creationId xmlns:a16="http://schemas.microsoft.com/office/drawing/2014/main" id="{38999195-0BB4-2D94-D679-5C1589CEDEE5}"/>
              </a:ext>
            </a:extLst>
          </p:cNvPr>
          <p:cNvPicPr>
            <a:picLocks noChangeAspect="1"/>
          </p:cNvPicPr>
          <p:nvPr/>
        </p:nvPicPr>
        <p:blipFill rotWithShape="1">
          <a:blip r:embed="rId2"/>
          <a:srcRect l="5250" t="47733" r="10150" b="13333"/>
          <a:stretch/>
        </p:blipFill>
        <p:spPr>
          <a:xfrm>
            <a:off x="0" y="3701915"/>
            <a:ext cx="12192000" cy="3156085"/>
          </a:xfrm>
          <a:prstGeom prst="rect">
            <a:avLst/>
          </a:prstGeom>
        </p:spPr>
      </p:pic>
    </p:spTree>
    <p:extLst>
      <p:ext uri="{BB962C8B-B14F-4D97-AF65-F5344CB8AC3E}">
        <p14:creationId xmlns:p14="http://schemas.microsoft.com/office/powerpoint/2010/main" val="2964419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7">
            <a:extLst>
              <a:ext uri="{FF2B5EF4-FFF2-40B4-BE49-F238E27FC236}">
                <a16:creationId xmlns:a16="http://schemas.microsoft.com/office/drawing/2014/main" id="{1DAFF8C4-CBCF-2307-095A-AFA11035984B}"/>
              </a:ext>
            </a:extLst>
          </p:cNvPr>
          <p:cNvSpPr txBox="1">
            <a:spLocks/>
          </p:cNvSpPr>
          <p:nvPr/>
        </p:nvSpPr>
        <p:spPr>
          <a:xfrm>
            <a:off x="6095999" y="494562"/>
            <a:ext cx="5897218" cy="884238"/>
          </a:xfrm>
          <a:prstGeom prst="rect">
            <a:avLst/>
          </a:prstGeom>
        </p:spPr>
        <p:txBody>
          <a:bodyPr rtlCol="0"/>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4000" dirty="0"/>
              <a:t>研究背景</a:t>
            </a:r>
          </a:p>
        </p:txBody>
      </p:sp>
      <p:pic>
        <p:nvPicPr>
          <p:cNvPr id="5" name="図プレースホルダー 4" descr="さまざまな人々がノート PC を操作しているテーブル">
            <a:extLst>
              <a:ext uri="{FF2B5EF4-FFF2-40B4-BE49-F238E27FC236}">
                <a16:creationId xmlns:a16="http://schemas.microsoft.com/office/drawing/2014/main" id="{A9173988-A822-412E-9A8A-73875B3AFF56}"/>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3617" r="23617"/>
          <a:stretch/>
        </p:blipFill>
        <p:spPr>
          <a:xfrm>
            <a:off x="0" y="0"/>
            <a:ext cx="5416550" cy="6846932"/>
          </a:xfrm>
          <a:prstGeom prst="rect">
            <a:avLst/>
          </a:prstGeom>
          <a:noFill/>
        </p:spPr>
      </p:pic>
      <p:sp>
        <p:nvSpPr>
          <p:cNvPr id="6" name="コンテンツ プレースホルダー 8">
            <a:extLst>
              <a:ext uri="{FF2B5EF4-FFF2-40B4-BE49-F238E27FC236}">
                <a16:creationId xmlns:a16="http://schemas.microsoft.com/office/drawing/2014/main" id="{D0C42AE8-046C-940B-EACC-6BCE11B8CC42}"/>
              </a:ext>
            </a:extLst>
          </p:cNvPr>
          <p:cNvSpPr txBox="1">
            <a:spLocks/>
          </p:cNvSpPr>
          <p:nvPr/>
        </p:nvSpPr>
        <p:spPr>
          <a:xfrm>
            <a:off x="6095999" y="1297752"/>
            <a:ext cx="5416550" cy="4665726"/>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は、人間社会で凄く大事なことである。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en-US" altLang="ja-JP" sz="2200" dirty="0">
                <a:solidFill>
                  <a:srgbClr val="FF0000"/>
                </a:solidFill>
                <a:cs typeface="Biome Light" panose="020B0303030204020804" pitchFamily="34" charset="0"/>
              </a:rPr>
              <a:t>(Empathy)</a:t>
            </a:r>
            <a:r>
              <a:rPr lang="ja-JP" altLang="en-US" sz="2200" dirty="0">
                <a:cs typeface="Biome Light" panose="020B0303030204020804" pitchFamily="34" charset="0"/>
              </a:rPr>
              <a:t>というのは、相手の立場から物事を理解したり</a:t>
            </a:r>
            <a:r>
              <a:rPr lang="ja-JP" altLang="en-US" sz="2200">
                <a:cs typeface="Biome Light" panose="020B0303030204020804" pitchFamily="34" charset="0"/>
              </a:rPr>
              <a:t>、考えたりする能力</a:t>
            </a:r>
            <a:r>
              <a:rPr lang="ja-JP" altLang="en-US" sz="2200" dirty="0">
                <a:cs typeface="Biome Light" panose="020B0303030204020804" pitchFamily="34" charset="0"/>
              </a:rPr>
              <a:t>である</a:t>
            </a:r>
            <a:r>
              <a:rPr lang="en-US" altLang="ja-JP" sz="2200" dirty="0">
                <a:cs typeface="Biome Light" panose="020B0303030204020804" pitchFamily="34" charset="0"/>
              </a:rPr>
              <a:t>[1]</a:t>
            </a:r>
            <a:r>
              <a:rPr lang="ja-JP" altLang="en-US" sz="2200" dirty="0">
                <a:cs typeface="Biome Light" panose="020B0303030204020804" pitchFamily="34" charset="0"/>
              </a:rPr>
              <a:t> 。</a:t>
            </a:r>
            <a:endParaRPr lang="en-US" altLang="ja-JP" sz="2200" dirty="0">
              <a:cs typeface="Biome Light" panose="020B0303030204020804" pitchFamily="34" charset="0"/>
            </a:endParaRPr>
          </a:p>
          <a:p>
            <a:r>
              <a:rPr lang="ja-JP" altLang="en-US" sz="2200" dirty="0">
                <a:cs typeface="Biome Light" panose="020B0303030204020804" pitchFamily="34" charset="0"/>
              </a:rPr>
              <a:t>人は、このような</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を認識し、</a:t>
            </a: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することで、相手の意図をはっきり把握したり、相手を理解する</a:t>
            </a:r>
            <a:r>
              <a:rPr lang="de-DE" altLang="ja-JP" sz="2200" dirty="0">
                <a:cs typeface="Biome Light" panose="020B0303030204020804" pitchFamily="34" charset="0"/>
              </a:rPr>
              <a:t>[2]</a:t>
            </a:r>
            <a:r>
              <a:rPr lang="ja-JP" altLang="en-US" sz="2200" dirty="0">
                <a:cs typeface="Biome Light" panose="020B0303030204020804" pitchFamily="34" charset="0"/>
              </a:rPr>
              <a:t>ことで社会的な関係を築いていく。</a:t>
            </a:r>
            <a:endParaRPr lang="en-US" altLang="ja-JP" sz="2200" dirty="0">
              <a:cs typeface="Biome Light" panose="020B0303030204020804" pitchFamily="34" charset="0"/>
            </a:endParaRPr>
          </a:p>
          <a:p>
            <a:endParaRPr lang="en-US" altLang="ja-JP" sz="2200" dirty="0">
              <a:cs typeface="Biome Light" panose="020B0303030204020804" pitchFamily="34" charset="0"/>
            </a:endParaRPr>
          </a:p>
          <a:p>
            <a:r>
              <a:rPr lang="ja-JP" altLang="en-US" sz="2200" dirty="0">
                <a:cs typeface="Biome Light" panose="020B0303030204020804" pitchFamily="34" charset="0"/>
              </a:rPr>
              <a:t>コンピューターも同様で，人の指示をより正確に理解したり、より親しみのある、信頼できる存在になるためには、人間のように感情を理解し、</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を考慮して言葉の意味を把握したり、</a:t>
            </a:r>
            <a:r>
              <a:rPr lang="ja-JP" altLang="en-US" sz="2200" dirty="0">
                <a:solidFill>
                  <a:srgbClr val="FF0000"/>
                </a:solidFill>
                <a:cs typeface="Biome Light" panose="020B0303030204020804" pitchFamily="34" charset="0"/>
              </a:rPr>
              <a:t>感情的</a:t>
            </a:r>
            <a:r>
              <a:rPr lang="ja-JP" altLang="en-US" sz="2200" dirty="0">
                <a:cs typeface="Biome Light" panose="020B0303030204020804" pitchFamily="34" charset="0"/>
              </a:rPr>
              <a:t>である回答をする必要があると考えられる。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endParaRPr lang="en-US" altLang="ja-JP" sz="2200" dirty="0">
              <a:cs typeface="Biome Light" panose="020B0303030204020804" pitchFamily="34" charset="0"/>
            </a:endParaRPr>
          </a:p>
        </p:txBody>
      </p:sp>
      <p:sp>
        <p:nvSpPr>
          <p:cNvPr id="7" name="スライド番号プレースホルダー 3">
            <a:extLst>
              <a:ext uri="{FF2B5EF4-FFF2-40B4-BE49-F238E27FC236}">
                <a16:creationId xmlns:a16="http://schemas.microsoft.com/office/drawing/2014/main" id="{03556898-B95B-7120-C1AF-CE3494F3863D}"/>
              </a:ext>
            </a:extLst>
          </p:cNvPr>
          <p:cNvSpPr txBox="1">
            <a:spLocks/>
          </p:cNvSpPr>
          <p:nvPr/>
        </p:nvSpPr>
        <p:spPr>
          <a:xfrm>
            <a:off x="11549269" y="6468303"/>
            <a:ext cx="443948" cy="365125"/>
          </a:xfrm>
          <a:prstGeom prst="rect">
            <a:avLst/>
          </a:prstGeom>
        </p:spPr>
        <p:txBody>
          <a:bodyPr rtlCol="0"/>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altLang="ja-JP" smtClean="0"/>
              <a:pPr/>
              <a:t>2</a:t>
            </a:fld>
            <a:endParaRPr lang="ja-JP" altLang="en-US"/>
          </a:p>
        </p:txBody>
      </p:sp>
      <p:sp>
        <p:nvSpPr>
          <p:cNvPr id="8" name="テキスト ボックス 7">
            <a:extLst>
              <a:ext uri="{FF2B5EF4-FFF2-40B4-BE49-F238E27FC236}">
                <a16:creationId xmlns:a16="http://schemas.microsoft.com/office/drawing/2014/main" id="{A1949688-790C-BB45-4DB3-6AF5FD4C701C}"/>
              </a:ext>
            </a:extLst>
          </p:cNvPr>
          <p:cNvSpPr txBox="1"/>
          <p:nvPr/>
        </p:nvSpPr>
        <p:spPr>
          <a:xfrm>
            <a:off x="6095999" y="6388269"/>
            <a:ext cx="5416550" cy="507831"/>
          </a:xfrm>
          <a:prstGeom prst="rect">
            <a:avLst/>
          </a:prstGeom>
          <a:noFill/>
        </p:spPr>
        <p:txBody>
          <a:bodyPr wrap="square" rtlCol="0">
            <a:spAutoFit/>
          </a:bodyPr>
          <a:lstStyle/>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[1]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Bellet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PS, Maloney MJ. The Importance of Empathy as an Interviewing Skill in Medicine. JAMA. 1991;266(13):1831–1832. doi:10.1001/jama.1991.03470130111039</a:t>
            </a:r>
          </a:p>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[2]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Warum</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ich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fühle</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was Du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fühlst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(Joachim Bauer, 2005)</a:t>
            </a:r>
            <a:endParaRPr kumimoji="1" lang="ja-JP" altLang="en-US" sz="900" dirty="0">
              <a:solidFill>
                <a:schemeClr val="bg1"/>
              </a:solidFill>
              <a:latin typeface="Noto Sans CJK KR Regular" panose="020B0500000000000000" pitchFamily="34" charset="-128"/>
              <a:ea typeface="Noto Sans CJK KR Regular" panose="020B0500000000000000" pitchFamily="34" charset="-128"/>
            </a:endParaRPr>
          </a:p>
        </p:txBody>
      </p:sp>
      <p:grpSp>
        <p:nvGrpSpPr>
          <p:cNvPr id="9" name="グループ化 8">
            <a:extLst>
              <a:ext uri="{FF2B5EF4-FFF2-40B4-BE49-F238E27FC236}">
                <a16:creationId xmlns:a16="http://schemas.microsoft.com/office/drawing/2014/main" id="{976D4764-2345-5858-31A3-543691508121}"/>
              </a:ext>
            </a:extLst>
          </p:cNvPr>
          <p:cNvGrpSpPr/>
          <p:nvPr/>
        </p:nvGrpSpPr>
        <p:grpSpPr>
          <a:xfrm>
            <a:off x="-36720" y="-6516"/>
            <a:ext cx="5453270" cy="6890995"/>
            <a:chOff x="-36720" y="-6516"/>
            <a:chExt cx="5453270" cy="6890995"/>
          </a:xfrm>
        </p:grpSpPr>
        <p:pic>
          <p:nvPicPr>
            <p:cNvPr id="10" name="図 9" descr="人, 女性, テーブル, 男 が含まれている画像&#10;&#10;自動的に生成された説明">
              <a:extLst>
                <a:ext uri="{FF2B5EF4-FFF2-40B4-BE49-F238E27FC236}">
                  <a16:creationId xmlns:a16="http://schemas.microsoft.com/office/drawing/2014/main" id="{BC09C0FC-2DBD-2B33-BD02-F07CED41C30A}"/>
                </a:ext>
              </a:extLst>
            </p:cNvPr>
            <p:cNvPicPr>
              <a:picLocks noChangeAspect="1"/>
            </p:cNvPicPr>
            <p:nvPr/>
          </p:nvPicPr>
          <p:blipFill rotWithShape="1">
            <a:blip r:embed="rId4"/>
            <a:srcRect l="7196" r="45450"/>
            <a:stretch/>
          </p:blipFill>
          <p:spPr>
            <a:xfrm>
              <a:off x="0" y="-6516"/>
              <a:ext cx="5416550" cy="6863275"/>
            </a:xfrm>
            <a:prstGeom prst="rect">
              <a:avLst/>
            </a:prstGeom>
          </p:spPr>
        </p:pic>
        <p:sp>
          <p:nvSpPr>
            <p:cNvPr id="11" name="テキスト ボックス 10">
              <a:extLst>
                <a:ext uri="{FF2B5EF4-FFF2-40B4-BE49-F238E27FC236}">
                  <a16:creationId xmlns:a16="http://schemas.microsoft.com/office/drawing/2014/main" id="{FE751894-0AFC-2797-BEE2-5E743C3E74A0}"/>
                </a:ext>
              </a:extLst>
            </p:cNvPr>
            <p:cNvSpPr txBox="1"/>
            <p:nvPr/>
          </p:nvSpPr>
          <p:spPr>
            <a:xfrm>
              <a:off x="-36720" y="6622869"/>
              <a:ext cx="1397726" cy="261610"/>
            </a:xfrm>
            <a:prstGeom prst="rect">
              <a:avLst/>
            </a:prstGeom>
            <a:noFill/>
          </p:spPr>
          <p:txBody>
            <a:bodyPr wrap="square" rtlCol="0">
              <a:spAutoFit/>
            </a:bodyPr>
            <a:lstStyle/>
            <a:p>
              <a:r>
                <a:rPr lang="en-US" altLang="ja-JP" sz="1100" b="0" i="0" dirty="0" err="1">
                  <a:solidFill>
                    <a:schemeClr val="bg1"/>
                  </a:solidFill>
                  <a:effectLst/>
                  <a:latin typeface="Open Sans" panose="020B0606030504020204" pitchFamily="34" charset="0"/>
                </a:rPr>
                <a:t>Blutgruppe</a:t>
              </a:r>
              <a:endParaRPr kumimoji="1" lang="ja-JP" altLang="en-US" sz="1100" dirty="0">
                <a:solidFill>
                  <a:schemeClr val="bg1"/>
                </a:solidFill>
              </a:endParaRPr>
            </a:p>
          </p:txBody>
        </p:sp>
      </p:grpSp>
    </p:spTree>
    <p:extLst>
      <p:ext uri="{BB962C8B-B14F-4D97-AF65-F5344CB8AC3E}">
        <p14:creationId xmlns:p14="http://schemas.microsoft.com/office/powerpoint/2010/main" val="167467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3B84AC-2A0F-0474-656B-30E418155FB9}"/>
              </a:ext>
            </a:extLst>
          </p:cNvPr>
          <p:cNvSpPr>
            <a:spLocks noGrp="1"/>
          </p:cNvSpPr>
          <p:nvPr>
            <p:ph type="title"/>
          </p:nvPr>
        </p:nvSpPr>
        <p:spPr/>
        <p:txBody>
          <a:bodyPr/>
          <a:lstStyle/>
          <a:p>
            <a:r>
              <a:rPr lang="en-US" altLang="ko-KR" dirty="0"/>
              <a:t>Warmup-Exponential decay Learning schedular</a:t>
            </a:r>
            <a:endParaRPr kumimoji="1" lang="ja-JP" altLang="en-US" dirty="0"/>
          </a:p>
        </p:txBody>
      </p:sp>
      <p:pic>
        <p:nvPicPr>
          <p:cNvPr id="5" name="図 4" descr="グラフ, 折れ線グラフ&#10;&#10;自動的に生成された説明">
            <a:extLst>
              <a:ext uri="{FF2B5EF4-FFF2-40B4-BE49-F238E27FC236}">
                <a16:creationId xmlns:a16="http://schemas.microsoft.com/office/drawing/2014/main" id="{9A66DF3B-6010-5B20-BBC5-BB5E818D507D}"/>
              </a:ext>
            </a:extLst>
          </p:cNvPr>
          <p:cNvPicPr>
            <a:picLocks noChangeAspect="1"/>
          </p:cNvPicPr>
          <p:nvPr/>
        </p:nvPicPr>
        <p:blipFill>
          <a:blip r:embed="rId2"/>
          <a:stretch>
            <a:fillRect/>
          </a:stretch>
        </p:blipFill>
        <p:spPr>
          <a:xfrm>
            <a:off x="1097280" y="2344369"/>
            <a:ext cx="5449824" cy="3528908"/>
          </a:xfrm>
          <a:prstGeom prst="rect">
            <a:avLst/>
          </a:prstGeom>
        </p:spPr>
      </p:pic>
      <p:pic>
        <p:nvPicPr>
          <p:cNvPr id="10" name="図 9">
            <a:extLst>
              <a:ext uri="{FF2B5EF4-FFF2-40B4-BE49-F238E27FC236}">
                <a16:creationId xmlns:a16="http://schemas.microsoft.com/office/drawing/2014/main" id="{E1E24811-1A2E-E465-1261-ECA028C28175}"/>
              </a:ext>
            </a:extLst>
          </p:cNvPr>
          <p:cNvPicPr>
            <a:picLocks noChangeAspect="1"/>
          </p:cNvPicPr>
          <p:nvPr/>
        </p:nvPicPr>
        <p:blipFill rotWithShape="1">
          <a:blip r:embed="rId3"/>
          <a:srcRect l="4621" t="41667" r="51719" b="33571"/>
          <a:stretch/>
        </p:blipFill>
        <p:spPr>
          <a:xfrm>
            <a:off x="6653893" y="2579914"/>
            <a:ext cx="5323114" cy="1698171"/>
          </a:xfrm>
          <a:prstGeom prst="rect">
            <a:avLst/>
          </a:prstGeom>
        </p:spPr>
      </p:pic>
      <p:sp>
        <p:nvSpPr>
          <p:cNvPr id="11" name="テキスト ボックス 10">
            <a:extLst>
              <a:ext uri="{FF2B5EF4-FFF2-40B4-BE49-F238E27FC236}">
                <a16:creationId xmlns:a16="http://schemas.microsoft.com/office/drawing/2014/main" id="{5F0E8086-6220-EF10-C489-E73F109BE7DD}"/>
              </a:ext>
            </a:extLst>
          </p:cNvPr>
          <p:cNvSpPr txBox="1"/>
          <p:nvPr/>
        </p:nvSpPr>
        <p:spPr>
          <a:xfrm>
            <a:off x="8599713" y="6041571"/>
            <a:ext cx="3507921" cy="261610"/>
          </a:xfrm>
          <a:prstGeom prst="rect">
            <a:avLst/>
          </a:prstGeom>
          <a:noFill/>
        </p:spPr>
        <p:txBody>
          <a:bodyPr wrap="square" rtlCol="0">
            <a:spAutoFit/>
          </a:bodyPr>
          <a:lstStyle/>
          <a:p>
            <a:r>
              <a:rPr kumimoji="1" lang="en-US" altLang="ja-JP" sz="1100" dirty="0"/>
              <a:t>github.com/Sion1225/Warmup_Exponential_decay_LS</a:t>
            </a:r>
            <a:endParaRPr kumimoji="1" lang="ja-JP" altLang="en-US" sz="1100" dirty="0"/>
          </a:p>
        </p:txBody>
      </p:sp>
    </p:spTree>
    <p:extLst>
      <p:ext uri="{BB962C8B-B14F-4D97-AF65-F5344CB8AC3E}">
        <p14:creationId xmlns:p14="http://schemas.microsoft.com/office/powerpoint/2010/main" val="820723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E55E88-5373-190C-F11C-ADC0373BBC31}"/>
              </a:ext>
            </a:extLst>
          </p:cNvPr>
          <p:cNvSpPr>
            <a:spLocks noGrp="1"/>
          </p:cNvSpPr>
          <p:nvPr>
            <p:ph type="title"/>
          </p:nvPr>
        </p:nvSpPr>
        <p:spPr/>
        <p:txBody>
          <a:bodyPr/>
          <a:lstStyle/>
          <a:p>
            <a:r>
              <a:rPr lang="ja-JP" altLang="en-US" dirty="0"/>
              <a:t>今後の予定</a:t>
            </a:r>
            <a:endParaRPr lang="ko-KR" altLang="en-US" dirty="0"/>
          </a:p>
        </p:txBody>
      </p:sp>
      <p:sp>
        <p:nvSpPr>
          <p:cNvPr id="3" name="내용 개체 틀 2">
            <a:extLst>
              <a:ext uri="{FF2B5EF4-FFF2-40B4-BE49-F238E27FC236}">
                <a16:creationId xmlns:a16="http://schemas.microsoft.com/office/drawing/2014/main" id="{E802F3E4-EAF4-5347-BDB0-8F2D2E6657E2}"/>
              </a:ext>
            </a:extLst>
          </p:cNvPr>
          <p:cNvSpPr>
            <a:spLocks noGrp="1"/>
          </p:cNvSpPr>
          <p:nvPr>
            <p:ph idx="1"/>
          </p:nvPr>
        </p:nvSpPr>
        <p:spPr>
          <a:xfrm>
            <a:off x="1097280" y="2108201"/>
            <a:ext cx="10058400" cy="4140199"/>
          </a:xfrm>
        </p:spPr>
        <p:txBody>
          <a:bodyPr>
            <a:normAutofit lnSpcReduction="10000"/>
          </a:bodyPr>
          <a:lstStyle/>
          <a:p>
            <a:pPr>
              <a:buFont typeface="Wingdings" panose="05000000000000000000" pitchFamily="2" charset="2"/>
              <a:buChar char="l"/>
            </a:pPr>
            <a:r>
              <a:rPr lang="en-US" altLang="ko-KR" sz="4000" dirty="0" err="1"/>
              <a:t>RunPod</a:t>
            </a:r>
            <a:r>
              <a:rPr lang="ja-JP" altLang="en-US" sz="4000" dirty="0"/>
              <a:t>から</a:t>
            </a:r>
            <a:r>
              <a:rPr lang="en-US" altLang="ja-JP" sz="4000" dirty="0"/>
              <a:t>GPU</a:t>
            </a:r>
            <a:r>
              <a:rPr lang="ja-JP" altLang="en-US" sz="4000" dirty="0"/>
              <a:t>レンタル</a:t>
            </a:r>
            <a:endParaRPr lang="en-US" altLang="ko-KR" sz="4000" dirty="0"/>
          </a:p>
          <a:p>
            <a:pPr>
              <a:buFont typeface="Wingdings" panose="05000000000000000000" pitchFamily="2" charset="2"/>
              <a:buChar char="l"/>
            </a:pPr>
            <a:r>
              <a:rPr lang="en-US" altLang="ko-KR" sz="4000" dirty="0" err="1"/>
              <a:t>LoRA</a:t>
            </a:r>
            <a:r>
              <a:rPr lang="en-US" altLang="ko-KR" sz="4000" dirty="0"/>
              <a:t>?</a:t>
            </a:r>
          </a:p>
          <a:p>
            <a:pPr>
              <a:buFont typeface="Wingdings" panose="05000000000000000000" pitchFamily="2" charset="2"/>
              <a:buChar char="l"/>
            </a:pPr>
            <a:r>
              <a:rPr lang="en-US" altLang="ko-KR" sz="4000" dirty="0" err="1"/>
              <a:t>CorrNet</a:t>
            </a:r>
            <a:r>
              <a:rPr lang="en-US" altLang="ko-KR" sz="4000" dirty="0"/>
              <a:t>?</a:t>
            </a:r>
          </a:p>
          <a:p>
            <a:pPr>
              <a:buFont typeface="Wingdings" panose="05000000000000000000" pitchFamily="2" charset="2"/>
              <a:buChar char="l"/>
            </a:pPr>
            <a:r>
              <a:rPr lang="en-US" altLang="ko-KR" sz="4000" dirty="0" err="1"/>
              <a:t>XGBoost</a:t>
            </a:r>
            <a:r>
              <a:rPr lang="ja-JP" altLang="en-US" sz="4000" dirty="0"/>
              <a:t>モデルとの結合を考慮</a:t>
            </a:r>
            <a:endParaRPr lang="en-US" altLang="ja-JP" sz="4000" dirty="0"/>
          </a:p>
          <a:p>
            <a:pPr>
              <a:buFont typeface="Wingdings" panose="05000000000000000000" pitchFamily="2" charset="2"/>
              <a:buChar char="l"/>
            </a:pPr>
            <a:r>
              <a:rPr lang="en-US" altLang="ko-KR" sz="4000" dirty="0"/>
              <a:t>Hyper parameter setting</a:t>
            </a:r>
          </a:p>
          <a:p>
            <a:endParaRPr lang="ko-KR" altLang="en-US" sz="4000" dirty="0"/>
          </a:p>
        </p:txBody>
      </p:sp>
    </p:spTree>
    <p:extLst>
      <p:ext uri="{BB962C8B-B14F-4D97-AF65-F5344CB8AC3E}">
        <p14:creationId xmlns:p14="http://schemas.microsoft.com/office/powerpoint/2010/main" val="2161283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2C4FBF51-0F38-691A-A3D7-24269C313A5B}"/>
              </a:ext>
            </a:extLst>
          </p:cNvPr>
          <p:cNvPicPr>
            <a:picLocks noChangeAspect="1"/>
          </p:cNvPicPr>
          <p:nvPr/>
        </p:nvPicPr>
        <p:blipFill>
          <a:blip r:embed="rId2"/>
          <a:stretch>
            <a:fillRect/>
          </a:stretch>
        </p:blipFill>
        <p:spPr>
          <a:xfrm>
            <a:off x="475138" y="2634857"/>
            <a:ext cx="11241723" cy="1588285"/>
          </a:xfrm>
          <a:prstGeom prst="rect">
            <a:avLst/>
          </a:prstGeom>
        </p:spPr>
      </p:pic>
      <p:sp>
        <p:nvSpPr>
          <p:cNvPr id="11" name="テキスト ボックス 10">
            <a:extLst>
              <a:ext uri="{FF2B5EF4-FFF2-40B4-BE49-F238E27FC236}">
                <a16:creationId xmlns:a16="http://schemas.microsoft.com/office/drawing/2014/main" id="{A3B95B57-29F6-9B7C-B495-E7863292D65B}"/>
              </a:ext>
            </a:extLst>
          </p:cNvPr>
          <p:cNvSpPr txBox="1"/>
          <p:nvPr/>
        </p:nvSpPr>
        <p:spPr>
          <a:xfrm>
            <a:off x="1752599" y="411302"/>
            <a:ext cx="8686800" cy="1015663"/>
          </a:xfrm>
          <a:prstGeom prst="rect">
            <a:avLst/>
          </a:prstGeom>
          <a:noFill/>
        </p:spPr>
        <p:txBody>
          <a:bodyPr wrap="square" rtlCol="0">
            <a:spAutoFit/>
          </a:bodyPr>
          <a:lstStyle/>
          <a:p>
            <a:pPr algn="ctr"/>
            <a:r>
              <a:rPr kumimoji="1" lang="ja-JP" altLang="en-US" sz="6000" dirty="0"/>
              <a:t>計画</a:t>
            </a:r>
          </a:p>
        </p:txBody>
      </p:sp>
    </p:spTree>
    <p:extLst>
      <p:ext uri="{BB962C8B-B14F-4D97-AF65-F5344CB8AC3E}">
        <p14:creationId xmlns:p14="http://schemas.microsoft.com/office/powerpoint/2010/main" val="38464098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72B3A3A-62AB-85BA-66DE-358F42CA3F85}"/>
              </a:ext>
            </a:extLst>
          </p:cNvPr>
          <p:cNvSpPr txBox="1"/>
          <p:nvPr/>
        </p:nvSpPr>
        <p:spPr>
          <a:xfrm>
            <a:off x="1061291" y="1520327"/>
            <a:ext cx="10069417" cy="923330"/>
          </a:xfrm>
          <a:prstGeom prst="rect">
            <a:avLst/>
          </a:prstGeom>
          <a:noFill/>
        </p:spPr>
        <p:txBody>
          <a:bodyPr wrap="square" rtlCol="0">
            <a:spAutoFit/>
          </a:bodyPr>
          <a:lstStyle/>
          <a:p>
            <a:pPr algn="ctr"/>
            <a:r>
              <a:rPr lang="ja-JP" altLang="en-US" sz="5400" dirty="0"/>
              <a:t>ご清聴ありがとうございました。</a:t>
            </a:r>
            <a:endParaRPr lang="ko-KR" altLang="en-US" sz="5400" dirty="0"/>
          </a:p>
        </p:txBody>
      </p:sp>
      <p:sp>
        <p:nvSpPr>
          <p:cNvPr id="12" name="タイトル 1">
            <a:extLst>
              <a:ext uri="{FF2B5EF4-FFF2-40B4-BE49-F238E27FC236}">
                <a16:creationId xmlns:a16="http://schemas.microsoft.com/office/drawing/2014/main" id="{CC865822-6E01-0258-085A-63FC9F7F825D}"/>
              </a:ext>
            </a:extLst>
          </p:cNvPr>
          <p:cNvSpPr txBox="1">
            <a:spLocks/>
          </p:cNvSpPr>
          <p:nvPr/>
        </p:nvSpPr>
        <p:spPr>
          <a:xfrm>
            <a:off x="471890" y="5047839"/>
            <a:ext cx="4342157" cy="1043524"/>
          </a:xfrm>
          <a:prstGeom prst="rect">
            <a:avLst/>
          </a:prstGeom>
        </p:spPr>
        <p:txBody>
          <a:bodyPr vert="horz" lIns="91440" tIns="0" rIns="91440" bIns="0" rtlCol="0" anchor="b">
            <a:normAutofit fontScale="92500" lnSpcReduction="10000"/>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r>
              <a:rPr lang="ja-JP" altLang="en-US" sz="4600" dirty="0">
                <a:solidFill>
                  <a:schemeClr val="bg1"/>
                </a:solidFill>
              </a:rPr>
              <a:t>研究発表</a:t>
            </a:r>
            <a:r>
              <a:rPr lang="en-US" altLang="ja-JP" sz="4600" dirty="0">
                <a:solidFill>
                  <a:schemeClr val="bg1"/>
                </a:solidFill>
              </a:rPr>
              <a:t>14</a:t>
            </a:r>
            <a:br>
              <a:rPr lang="en-US" altLang="ja-JP" sz="4400" dirty="0">
                <a:solidFill>
                  <a:schemeClr val="bg1"/>
                </a:solidFill>
              </a:rPr>
            </a:br>
            <a:r>
              <a:rPr lang="en-US" altLang="ja-JP" sz="2100" dirty="0">
                <a:solidFill>
                  <a:schemeClr val="bg1"/>
                </a:solidFill>
              </a:rPr>
              <a:t>A model based on BERT for assigning VAD scores to sentences.</a:t>
            </a:r>
          </a:p>
        </p:txBody>
      </p:sp>
      <p:sp>
        <p:nvSpPr>
          <p:cNvPr id="14" name="タイトル 1">
            <a:extLst>
              <a:ext uri="{FF2B5EF4-FFF2-40B4-BE49-F238E27FC236}">
                <a16:creationId xmlns:a16="http://schemas.microsoft.com/office/drawing/2014/main" id="{306953CC-CE73-755C-003D-1C2ECE07C6FE}"/>
              </a:ext>
            </a:extLst>
          </p:cNvPr>
          <p:cNvSpPr txBox="1">
            <a:spLocks/>
          </p:cNvSpPr>
          <p:nvPr/>
        </p:nvSpPr>
        <p:spPr>
          <a:xfrm>
            <a:off x="6095999" y="5593147"/>
            <a:ext cx="5624111" cy="923330"/>
          </a:xfrm>
          <a:prstGeom prst="rect">
            <a:avLst/>
          </a:prstGeom>
        </p:spPr>
        <p:txBody>
          <a:bodyPr vert="horz" lIns="91440" tIns="0" rIns="91440" bIns="0" rtlCol="0" anchor="b">
            <a:normAutofit/>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pPr algn="r"/>
            <a:r>
              <a:rPr lang="en-US" altLang="ja-JP" sz="3200" dirty="0">
                <a:solidFill>
                  <a:schemeClr val="bg1"/>
                </a:solidFill>
              </a:rPr>
              <a:t>Siwon Seo</a:t>
            </a:r>
            <a:br>
              <a:rPr lang="en-US" altLang="ja-JP" sz="4400" dirty="0">
                <a:solidFill>
                  <a:schemeClr val="bg1"/>
                </a:solidFill>
              </a:rPr>
            </a:br>
            <a:r>
              <a:rPr lang="en-US" altLang="ja-JP" sz="1800" dirty="0">
                <a:solidFill>
                  <a:schemeClr val="bg1"/>
                </a:solidFill>
              </a:rPr>
              <a:t>9LDI1101   github.com/sion1225</a:t>
            </a:r>
            <a:endParaRPr lang="en-US" altLang="ja-JP" sz="2200" dirty="0">
              <a:solidFill>
                <a:schemeClr val="bg1"/>
              </a:solidFill>
            </a:endParaRPr>
          </a:p>
        </p:txBody>
      </p:sp>
      <p:sp>
        <p:nvSpPr>
          <p:cNvPr id="2" name="TextBox 1">
            <a:extLst>
              <a:ext uri="{FF2B5EF4-FFF2-40B4-BE49-F238E27FC236}">
                <a16:creationId xmlns:a16="http://schemas.microsoft.com/office/drawing/2014/main" id="{F603FD86-D33D-3915-59BA-9825B04C30A7}"/>
              </a:ext>
            </a:extLst>
          </p:cNvPr>
          <p:cNvSpPr txBox="1"/>
          <p:nvPr/>
        </p:nvSpPr>
        <p:spPr>
          <a:xfrm>
            <a:off x="471890" y="6211678"/>
            <a:ext cx="6352674" cy="369332"/>
          </a:xfrm>
          <a:prstGeom prst="rect">
            <a:avLst/>
          </a:prstGeom>
          <a:noFill/>
        </p:spPr>
        <p:txBody>
          <a:bodyPr wrap="square" rtlCol="0">
            <a:spAutoFit/>
          </a:bodyPr>
          <a:lstStyle/>
          <a:p>
            <a:r>
              <a:rPr lang="en-US" altLang="ko-KR" dirty="0">
                <a:solidFill>
                  <a:schemeClr val="bg1"/>
                </a:solidFill>
                <a:latin typeface="Meiryo UI" panose="020B0604030504040204" pitchFamily="34" charset="-128"/>
                <a:ea typeface="Meiryo UI" panose="020B0604030504040204" pitchFamily="34" charset="-128"/>
              </a:rPr>
              <a:t>github.com/Sion1225/</a:t>
            </a:r>
            <a:r>
              <a:rPr lang="en-US" altLang="ko-KR" dirty="0" err="1">
                <a:solidFill>
                  <a:schemeClr val="bg1"/>
                </a:solidFill>
                <a:latin typeface="Meiryo UI" panose="020B0604030504040204" pitchFamily="34" charset="-128"/>
                <a:ea typeface="Meiryo UI" panose="020B0604030504040204" pitchFamily="34" charset="-128"/>
              </a:rPr>
              <a:t>Assinging_VAD_scores_BERT</a:t>
            </a:r>
            <a:endParaRPr lang="ko-KR" altLang="en-US" dirty="0">
              <a:solidFill>
                <a:schemeClr val="bg1"/>
              </a:solidFill>
              <a:latin typeface="Meiryo UI" panose="020B0604030504040204" pitchFamily="34" charset="-128"/>
            </a:endParaRPr>
          </a:p>
        </p:txBody>
      </p:sp>
    </p:spTree>
    <p:extLst>
      <p:ext uri="{BB962C8B-B14F-4D97-AF65-F5344CB8AC3E}">
        <p14:creationId xmlns:p14="http://schemas.microsoft.com/office/powerpoint/2010/main" val="32552032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68319E-7E55-99C8-0B3D-4B902BF22F12}"/>
              </a:ext>
            </a:extLst>
          </p:cNvPr>
          <p:cNvSpPr>
            <a:spLocks noGrp="1"/>
          </p:cNvSpPr>
          <p:nvPr>
            <p:ph type="title"/>
          </p:nvPr>
        </p:nvSpPr>
        <p:spPr/>
        <p:txBody>
          <a:bodyPr/>
          <a:lstStyle/>
          <a:p>
            <a:r>
              <a:rPr lang="en-US" altLang="ja-JP" dirty="0"/>
              <a:t>Attention Mechanism</a:t>
            </a:r>
            <a:br>
              <a:rPr lang="en-US" altLang="ja-JP" dirty="0"/>
            </a:br>
            <a:r>
              <a:rPr lang="en-US" altLang="ja-JP" dirty="0"/>
              <a:t>- Query, Key, Value</a:t>
            </a:r>
            <a:endParaRPr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412428-9CB7-B309-507C-98EA216CA093}"/>
                  </a:ext>
                </a:extLst>
              </p:cNvPr>
              <p:cNvSpPr>
                <a:spLocks noGrp="1"/>
              </p:cNvSpPr>
              <p:nvPr>
                <p:ph idx="1"/>
              </p:nvPr>
            </p:nvSpPr>
            <p:spPr>
              <a:xfrm>
                <a:off x="1097280" y="1944710"/>
                <a:ext cx="10403554" cy="4404575"/>
              </a:xfrm>
            </p:spPr>
            <p:txBody>
              <a:bodyPr>
                <a:noAutofit/>
              </a:bodyPr>
              <a:lstStyle/>
              <a:p>
                <a:r>
                  <a:rPr lang="en-US" altLang="ja-JP" sz="2000" dirty="0"/>
                  <a:t>Query</a:t>
                </a:r>
                <a:r>
                  <a:rPr lang="ja-JP" altLang="en-US" sz="2000" dirty="0"/>
                  <a:t>に対して</a:t>
                </a:r>
                <a:r>
                  <a:rPr lang="ko-KR" altLang="en-US" sz="2000" dirty="0"/>
                  <a:t>全ての</a:t>
                </a:r>
                <a:r>
                  <a:rPr lang="en-US" altLang="ko-KR" sz="2000" dirty="0"/>
                  <a:t>Key</a:t>
                </a:r>
                <a:r>
                  <a:rPr lang="ja-JP" altLang="en-US" sz="2000" dirty="0"/>
                  <a:t>との類似度</a:t>
                </a:r>
                <a:r>
                  <a:rPr lang="en-US" altLang="ja-JP" sz="2000" dirty="0"/>
                  <a:t>(</a:t>
                </a:r>
                <a:r>
                  <a:rPr lang="ja-JP" altLang="en-US" sz="2000" dirty="0"/>
                  <a:t>関連度</a:t>
                </a:r>
                <a:r>
                  <a:rPr lang="en-US" altLang="ja-JP" sz="2000" dirty="0"/>
                  <a:t>)</a:t>
                </a:r>
                <a:r>
                  <a:rPr lang="ja-JP" altLang="en-US" sz="2000" dirty="0"/>
                  <a:t>を求め、この類似度を加重値</a:t>
                </a:r>
                <a:r>
                  <a:rPr lang="en-US" altLang="ja-JP" sz="2000" dirty="0"/>
                  <a:t>(Weight)</a:t>
                </a:r>
                <a:r>
                  <a:rPr lang="ja-JP" altLang="en-US" sz="2000" dirty="0"/>
                  <a:t>とし、全ての</a:t>
                </a:r>
                <a:r>
                  <a:rPr lang="en-US" altLang="ja-JP" sz="2000" dirty="0"/>
                  <a:t>Value</a:t>
                </a:r>
                <a:r>
                  <a:rPr lang="ja-JP" altLang="en-US" sz="2000" dirty="0"/>
                  <a:t>に反映する。この</a:t>
                </a:r>
                <a:r>
                  <a:rPr lang="ko-KR" altLang="en-US" sz="2000" dirty="0"/>
                  <a:t>全ての</a:t>
                </a:r>
                <a:r>
                  <a:rPr lang="en-US" altLang="ko-KR" sz="2000" dirty="0"/>
                  <a:t>Value</a:t>
                </a:r>
                <a:r>
                  <a:rPr lang="ja-JP" altLang="en-US" sz="2000" dirty="0"/>
                  <a:t>を</a:t>
                </a:r>
                <a:r>
                  <a:rPr lang="en-US" altLang="ja-JP" sz="2000" dirty="0"/>
                  <a:t>Weighted Sum</a:t>
                </a:r>
                <a:r>
                  <a:rPr lang="ja-JP" altLang="en-US" sz="2000" dirty="0"/>
                  <a:t>し、</a:t>
                </a:r>
                <a:r>
                  <a:rPr lang="en-US" altLang="ja-JP" sz="2000" dirty="0"/>
                  <a:t>Attention Value Matrix</a:t>
                </a:r>
                <a:r>
                  <a:rPr lang="ja-JP" altLang="en-US" sz="2000" dirty="0"/>
                  <a:t>をリターンする。</a:t>
                </a:r>
                <a:endParaRPr lang="en-US" altLang="ja-JP" sz="2000" dirty="0"/>
              </a:p>
              <a:p>
                <a:r>
                  <a:rPr lang="en-US" altLang="ja-JP" sz="2400" dirty="0"/>
                  <a:t>1. </a:t>
                </a:r>
                <a:r>
                  <a:rPr lang="ja-JP" altLang="en-US" sz="2400" dirty="0"/>
                  <a:t>入力データから</a:t>
                </a:r>
                <a:r>
                  <a:rPr lang="en-US" altLang="ko-KR" sz="2400" dirty="0"/>
                  <a:t>Q,K,V</a:t>
                </a:r>
                <a:r>
                  <a:rPr lang="ja-JP" altLang="en-US" sz="2400" dirty="0"/>
                  <a:t>を計算する。</a:t>
                </a:r>
                <a14:m>
                  <m:oMath xmlns:m="http://schemas.openxmlformats.org/officeDocument/2006/math">
                    <m:r>
                      <a:rPr lang="en-US" altLang="ja-JP" sz="2400" b="0" i="1" smtClean="0">
                        <a:latin typeface="Cambria Math" panose="02040503050406030204" pitchFamily="18" charset="0"/>
                      </a:rPr>
                      <m:t>𝑄</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𝑄𝑢𝑒𝑟𝑦</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𝐾𝑒𝑦</m:t>
                    </m:r>
                    <m:r>
                      <a:rPr lang="en-US" altLang="ja-JP" sz="2400" b="0" i="1" smtClean="0">
                        <a:latin typeface="Cambria Math" panose="02040503050406030204" pitchFamily="18" charset="0"/>
                      </a:rPr>
                      <m:t>, </m:t>
                    </m:r>
                    <m:sSup>
                      <m:sSupPr>
                        <m:ctrlPr>
                          <a:rPr lang="en-US" altLang="ja-JP" sz="2400" b="0" i="1" smtClean="0">
                            <a:latin typeface="Cambria Math" panose="02040503050406030204" pitchFamily="18" charset="0"/>
                          </a:rPr>
                        </m:ctrlPr>
                      </m:sSupPr>
                      <m:e>
                        <m:r>
                          <a:rPr lang="en-US" altLang="ja-JP" sz="2400" i="1">
                            <a:latin typeface="Cambria Math" panose="02040503050406030204" pitchFamily="18" charset="0"/>
                          </a:rPr>
                          <m:t>𝑉𝑎𝑙𝑢𝑒</m:t>
                        </m:r>
                        <m:r>
                          <a:rPr lang="en-US" altLang="ja-JP" sz="2400" i="1">
                            <a:latin typeface="Cambria Math" panose="02040503050406030204" pitchFamily="18" charset="0"/>
                          </a:rPr>
                          <m:t>∗</m:t>
                        </m:r>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𝑄</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𝐾</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𝑊</m:t>
                        </m:r>
                      </m:e>
                      <m:sup>
                        <m:r>
                          <a:rPr lang="en-US" altLang="ja-JP" sz="2400" b="0" i="1" smtClean="0">
                            <a:latin typeface="Cambria Math" panose="02040503050406030204" pitchFamily="18" charset="0"/>
                          </a:rPr>
                          <m:t>𝑉</m:t>
                        </m:r>
                      </m:sup>
                    </m:sSup>
                  </m:oMath>
                </a14:m>
                <a:endParaRPr lang="en-US" altLang="ja-JP" sz="2400" dirty="0"/>
              </a:p>
              <a:p>
                <a:r>
                  <a:rPr lang="en-US" altLang="ja-JP" sz="2400" dirty="0"/>
                  <a:t>2. Attention Score</a:t>
                </a:r>
                <a:r>
                  <a:rPr lang="ja-JP" altLang="en-US" sz="2400" dirty="0"/>
                  <a:t>を求める。</a:t>
                </a:r>
                <a14:m>
                  <m:oMath xmlns:m="http://schemas.openxmlformats.org/officeDocument/2006/math">
                    <m:r>
                      <m:rPr>
                        <m:sty m:val="p"/>
                      </m:rPr>
                      <a:rPr lang="en-US" altLang="ja-JP" sz="2400" b="0" i="0" smtClean="0">
                        <a:latin typeface="Cambria Math" panose="02040503050406030204" pitchFamily="18" charset="0"/>
                      </a:rPr>
                      <m:t>Attention</m:t>
                    </m:r>
                    <m:r>
                      <a:rPr lang="en-US" altLang="ja-JP" sz="2400" b="0" i="0" smtClean="0">
                        <a:latin typeface="Cambria Math" panose="02040503050406030204" pitchFamily="18" charset="0"/>
                      </a:rPr>
                      <m:t> </m:t>
                    </m:r>
                    <m:r>
                      <m:rPr>
                        <m:sty m:val="p"/>
                      </m:rPr>
                      <a:rPr lang="en-US" altLang="ja-JP" sz="2400" b="0" i="0" smtClean="0">
                        <a:latin typeface="Cambria Math" panose="02040503050406030204" pitchFamily="18" charset="0"/>
                      </a:rPr>
                      <m:t>Score</m:t>
                    </m:r>
                    <m:r>
                      <a:rPr lang="en-US" altLang="ja-JP" sz="2400" b="0" i="0" smtClean="0">
                        <a:latin typeface="Cambria Math" panose="02040503050406030204" pitchFamily="18" charset="0"/>
                      </a:rPr>
                      <m:t>=</m:t>
                    </m:r>
                    <m:r>
                      <a:rPr lang="en-US" altLang="ja-JP" sz="2400" b="0" i="1" smtClean="0">
                        <a:latin typeface="Cambria Math" panose="02040503050406030204" pitchFamily="18" charset="0"/>
                      </a:rPr>
                      <m:t>𝑠𝑐𝑜𝑟𝑒</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𝑞</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m:t>
                    </m:r>
                  </m:oMath>
                </a14:m>
                <a:endParaRPr lang="en-US" altLang="ja-JP" sz="2400" dirty="0"/>
              </a:p>
              <a:p>
                <a:r>
                  <a:rPr lang="en-US" altLang="ja-JP" sz="2400" dirty="0"/>
                  <a:t>3. Attention Distribution(Weights)</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𝑊𝑒𝑖𝑔h𝑡𝑠</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𝑠𝑜𝑓𝑡𝑚𝑎𝑥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𝑆𝑐𝑜𝑟𝑒</m:t>
                    </m:r>
                    <m:r>
                      <a:rPr lang="en-US" altLang="ja-JP" sz="2400" b="0" i="1" smtClean="0">
                        <a:latin typeface="Cambria Math" panose="02040503050406030204" pitchFamily="18" charset="0"/>
                      </a:rPr>
                      <m:t>)</m:t>
                    </m:r>
                  </m:oMath>
                </a14:m>
                <a:endParaRPr lang="en-US" altLang="ja-JP" sz="2400" dirty="0"/>
              </a:p>
              <a:p>
                <a:r>
                  <a:rPr lang="en-US" altLang="ja-JP" sz="2400" dirty="0"/>
                  <a:t>4.</a:t>
                </a:r>
                <a:r>
                  <a:rPr lang="ja-JP" altLang="en-US" sz="2400" dirty="0"/>
                  <a:t> </a:t>
                </a:r>
                <a:r>
                  <a:rPr lang="en-US" altLang="ja-JP" sz="2400" dirty="0"/>
                  <a:t>Attention Value</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𝑉𝑎𝑙𝑢𝑒</m:t>
                    </m:r>
                    <m:r>
                      <a:rPr lang="en-US" altLang="ja-JP" sz="2400" b="0" i="1" smtClean="0">
                        <a:latin typeface="Cambria Math" panose="02040503050406030204" pitchFamily="18" charset="0"/>
                      </a:rPr>
                      <m:t>=</m:t>
                    </m:r>
                    <m:nary>
                      <m:naryPr>
                        <m:chr m:val="∑"/>
                        <m:ctrlPr>
                          <a:rPr lang="en-US" altLang="ja-JP" sz="2400" b="0" i="1" smtClean="0">
                            <a:latin typeface="Cambria Math" panose="02040503050406030204" pitchFamily="18" charset="0"/>
                          </a:rPr>
                        </m:ctrlPr>
                      </m:naryPr>
                      <m:sub>
                        <m:r>
                          <m:rPr>
                            <m:brk m:alnAt="23"/>
                          </m:rPr>
                          <a:rPr lang="en-US" altLang="ja-JP" sz="2400" b="0" i="1" smtClean="0">
                            <a:latin typeface="Cambria Math" panose="02040503050406030204" pitchFamily="18" charset="0"/>
                          </a:rPr>
                          <m:t>𝑖</m:t>
                        </m:r>
                        <m:r>
                          <a:rPr lang="en-US" altLang="ja-JP" sz="2400" b="0" i="1" smtClean="0">
                            <a:latin typeface="Cambria Math" panose="02040503050406030204" pitchFamily="18" charset="0"/>
                          </a:rPr>
                          <m:t>=0</m:t>
                        </m:r>
                      </m:sub>
                      <m:sup>
                        <m:r>
                          <a:rPr lang="en-US" altLang="ja-JP" sz="2400" b="0" i="1" smtClean="0">
                            <a:latin typeface="Cambria Math" panose="02040503050406030204" pitchFamily="18" charset="0"/>
                          </a:rPr>
                          <m:t>𝑙</m:t>
                        </m:r>
                      </m:sup>
                      <m:e>
                        <m:sSub>
                          <m:sSubPr>
                            <m:ctrlPr>
                              <a:rPr lang="en-US" altLang="ja-JP" sz="2400" b="0" i="1" smtClean="0">
                                <a:latin typeface="Cambria Math" panose="02040503050406030204" pitchFamily="18" charset="0"/>
                              </a:rPr>
                            </m:ctrlPr>
                          </m:sSubPr>
                          <m:e>
                            <m:r>
                              <a:rPr lang="en-US" altLang="ja-JP" sz="2400" i="1">
                                <a:latin typeface="Cambria Math" panose="02040503050406030204" pitchFamily="18" charset="0"/>
                              </a:rPr>
                              <m:t>𝐴𝑡𝑡𝑒𝑛𝑡𝑖𝑜𝑛</m:t>
                            </m:r>
                            <m:r>
                              <a:rPr lang="en-US" altLang="ja-JP" sz="2400" i="1">
                                <a:latin typeface="Cambria Math" panose="02040503050406030204" pitchFamily="18" charset="0"/>
                              </a:rPr>
                              <m:t> </m:t>
                            </m:r>
                            <m:r>
                              <a:rPr lang="en-US" altLang="ja-JP" sz="2400" i="1">
                                <a:latin typeface="Cambria Math" panose="02040503050406030204" pitchFamily="18" charset="0"/>
                              </a:rPr>
                              <m:t>𝑊𝑒𝑖𝑔h𝑡</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𝑣</m:t>
                            </m:r>
                          </m:e>
                          <m:sub>
                            <m:r>
                              <a:rPr lang="en-US" altLang="ja-JP" sz="2400" b="0" i="1" smtClean="0">
                                <a:latin typeface="Cambria Math" panose="02040503050406030204" pitchFamily="18" charset="0"/>
                              </a:rPr>
                              <m:t>𝑖</m:t>
                            </m:r>
                          </m:sub>
                        </m:sSub>
                      </m:e>
                    </m:nary>
                  </m:oMath>
                </a14:m>
                <a:endParaRPr lang="en-US" altLang="ja-JP" sz="2400" b="0" i="1" dirty="0">
                  <a:latin typeface="Cambria Math" panose="02040503050406030204" pitchFamily="18" charset="0"/>
                </a:endParaRPr>
              </a:p>
              <a:p>
                <a:pPr algn="ctr"/>
                <a:r>
                  <a:rPr lang="en-US" altLang="ja-JP" sz="2400" b="1" dirty="0"/>
                  <a:t> </a:t>
                </a:r>
                <a14:m>
                  <m:oMath xmlns:m="http://schemas.openxmlformats.org/officeDocument/2006/math">
                    <m:r>
                      <a:rPr lang="en-US" altLang="ja-JP" sz="2400" b="1" i="1" smtClean="0">
                        <a:latin typeface="Cambria Math" panose="02040503050406030204" pitchFamily="18" charset="0"/>
                      </a:rPr>
                      <m:t>𝑨𝒕𝒕𝒆𝒏𝒕𝒊𝒐𝒏</m:t>
                    </m:r>
                    <m:d>
                      <m:dPr>
                        <m:ctrlPr>
                          <a:rPr lang="en-US" altLang="ja-JP" sz="2400" b="1" i="1" smtClean="0">
                            <a:latin typeface="Cambria Math" panose="02040503050406030204" pitchFamily="18" charset="0"/>
                          </a:rPr>
                        </m:ctrlPr>
                      </m:dPr>
                      <m:e>
                        <m:r>
                          <a:rPr lang="en-US" altLang="ja-JP" sz="2400" b="1" i="1" smtClean="0">
                            <a:latin typeface="Cambria Math" panose="02040503050406030204" pitchFamily="18" charset="0"/>
                          </a:rPr>
                          <m:t>𝑸</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𝑲</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𝑽</m:t>
                        </m:r>
                      </m:e>
                    </m:d>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𝑨𝒕𝒕𝒆𝒏𝒕𝒊𝒐𝒏</m:t>
                    </m:r>
                    <m:r>
                      <a:rPr lang="en-US" altLang="ja-JP" sz="2400" b="1" i="1" smtClean="0">
                        <a:latin typeface="Cambria Math" panose="02040503050406030204" pitchFamily="18" charset="0"/>
                      </a:rPr>
                      <m:t> </m:t>
                    </m:r>
                    <m:r>
                      <a:rPr lang="en-US" altLang="ja-JP" sz="2400" b="1" i="1" smtClean="0">
                        <a:latin typeface="Cambria Math" panose="02040503050406030204" pitchFamily="18" charset="0"/>
                      </a:rPr>
                      <m:t>𝑽𝒂𝒍𝒖𝒆</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oMath>
                </a14:m>
                <a:r>
                  <a:rPr lang="ja-JP" altLang="en-US" sz="2400" dirty="0"/>
                  <a:t> </a:t>
                </a:r>
              </a:p>
            </p:txBody>
          </p:sp>
        </mc:Choice>
        <mc:Fallback xmlns="">
          <p:sp>
            <p:nvSpPr>
              <p:cNvPr id="3" name="コンテンツ プレースホルダー 2">
                <a:extLst>
                  <a:ext uri="{FF2B5EF4-FFF2-40B4-BE49-F238E27FC236}">
                    <a16:creationId xmlns:a16="http://schemas.microsoft.com/office/drawing/2014/main" id="{35412428-9CB7-B309-507C-98EA216CA093}"/>
                  </a:ext>
                </a:extLst>
              </p:cNvPr>
              <p:cNvSpPr>
                <a:spLocks noGrp="1" noRot="1" noChangeAspect="1" noMove="1" noResize="1" noEditPoints="1" noAdjustHandles="1" noChangeArrowheads="1" noChangeShapeType="1" noTextEdit="1"/>
              </p:cNvSpPr>
              <p:nvPr>
                <p:ph idx="1"/>
              </p:nvPr>
            </p:nvSpPr>
            <p:spPr>
              <a:xfrm>
                <a:off x="1097280" y="1944710"/>
                <a:ext cx="10403554" cy="4404575"/>
              </a:xfrm>
              <a:blipFill>
                <a:blip r:embed="rId2"/>
                <a:stretch>
                  <a:fillRect l="-1757" t="-830" r="-12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32356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DF43C1-59A2-B264-3605-C9460C720029}"/>
              </a:ext>
            </a:extLst>
          </p:cNvPr>
          <p:cNvSpPr>
            <a:spLocks noGrp="1"/>
          </p:cNvSpPr>
          <p:nvPr>
            <p:ph type="title"/>
          </p:nvPr>
        </p:nvSpPr>
        <p:spPr/>
        <p:txBody>
          <a:bodyPr/>
          <a:lstStyle/>
          <a:p>
            <a:r>
              <a:rPr kumimoji="1" lang="en-US" altLang="ja-JP" dirty="0"/>
              <a:t>Transformer</a:t>
            </a:r>
            <a:r>
              <a:rPr kumimoji="1" lang="ja-JP" altLang="en-US" dirty="0"/>
              <a:t>の構造</a:t>
            </a:r>
          </a:p>
        </p:txBody>
      </p:sp>
      <p:pic>
        <p:nvPicPr>
          <p:cNvPr id="1026" name="Picture 2">
            <a:extLst>
              <a:ext uri="{FF2B5EF4-FFF2-40B4-BE49-F238E27FC236}">
                <a16:creationId xmlns:a16="http://schemas.microsoft.com/office/drawing/2014/main" id="{A968F166-93D6-A9DA-D255-D23642FCC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362200"/>
            <a:ext cx="5629275"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四角形: 角を丸くする 3">
            <a:extLst>
              <a:ext uri="{FF2B5EF4-FFF2-40B4-BE49-F238E27FC236}">
                <a16:creationId xmlns:a16="http://schemas.microsoft.com/office/drawing/2014/main" id="{FEB4F759-5E42-53FE-6108-3778E5A52105}"/>
              </a:ext>
            </a:extLst>
          </p:cNvPr>
          <p:cNvSpPr/>
          <p:nvPr/>
        </p:nvSpPr>
        <p:spPr>
          <a:xfrm>
            <a:off x="8026400" y="26162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F1EE2BFF-2B56-C73D-EC15-B0EAB9091541}"/>
              </a:ext>
            </a:extLst>
          </p:cNvPr>
          <p:cNvSpPr/>
          <p:nvPr/>
        </p:nvSpPr>
        <p:spPr>
          <a:xfrm>
            <a:off x="8026400" y="31623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63D13EFF-8257-6B95-42C5-8B58188EB7C5}"/>
              </a:ext>
            </a:extLst>
          </p:cNvPr>
          <p:cNvSpPr/>
          <p:nvPr/>
        </p:nvSpPr>
        <p:spPr>
          <a:xfrm>
            <a:off x="8026400" y="37084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B8A30010-EBD4-B572-0267-50EABD8557A1}"/>
              </a:ext>
            </a:extLst>
          </p:cNvPr>
          <p:cNvSpPr/>
          <p:nvPr/>
        </p:nvSpPr>
        <p:spPr>
          <a:xfrm>
            <a:off x="8026400" y="42545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FC3C3EF-6DBD-EFA0-DD9E-FAC0E67CBF1A}"/>
              </a:ext>
            </a:extLst>
          </p:cNvPr>
          <p:cNvSpPr/>
          <p:nvPr/>
        </p:nvSpPr>
        <p:spPr>
          <a:xfrm>
            <a:off x="8026400" y="48006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3EF50B70-D172-DB2B-5E25-8A9F8EC5CE4E}"/>
              </a:ext>
            </a:extLst>
          </p:cNvPr>
          <p:cNvSpPr/>
          <p:nvPr/>
        </p:nvSpPr>
        <p:spPr>
          <a:xfrm>
            <a:off x="8026400" y="53467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EE21E665-152E-7A45-2B2D-90F86E8B7158}"/>
              </a:ext>
            </a:extLst>
          </p:cNvPr>
          <p:cNvSpPr/>
          <p:nvPr/>
        </p:nvSpPr>
        <p:spPr>
          <a:xfrm>
            <a:off x="9550400" y="26162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81FB0218-F8C7-1151-3329-7E4BE078C915}"/>
              </a:ext>
            </a:extLst>
          </p:cNvPr>
          <p:cNvSpPr/>
          <p:nvPr/>
        </p:nvSpPr>
        <p:spPr>
          <a:xfrm>
            <a:off x="9550400" y="31623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D3E4A010-B1C0-C6C3-0DA4-9EE5634B1313}"/>
              </a:ext>
            </a:extLst>
          </p:cNvPr>
          <p:cNvSpPr/>
          <p:nvPr/>
        </p:nvSpPr>
        <p:spPr>
          <a:xfrm>
            <a:off x="9550400" y="37084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00D7D2C3-2A68-941B-2574-45593DF9CBCF}"/>
              </a:ext>
            </a:extLst>
          </p:cNvPr>
          <p:cNvSpPr/>
          <p:nvPr/>
        </p:nvSpPr>
        <p:spPr>
          <a:xfrm>
            <a:off x="9550400" y="42545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E359140D-1C01-44DA-048C-474C4FF93CAC}"/>
              </a:ext>
            </a:extLst>
          </p:cNvPr>
          <p:cNvSpPr/>
          <p:nvPr/>
        </p:nvSpPr>
        <p:spPr>
          <a:xfrm>
            <a:off x="9550400" y="48006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D320BA5D-B2A3-DC01-E925-5887A01C98F4}"/>
              </a:ext>
            </a:extLst>
          </p:cNvPr>
          <p:cNvSpPr/>
          <p:nvPr/>
        </p:nvSpPr>
        <p:spPr>
          <a:xfrm>
            <a:off x="9550400" y="53467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4974C20A-6FB3-5F06-96C4-D6BA4454E57A}"/>
              </a:ext>
            </a:extLst>
          </p:cNvPr>
          <p:cNvCxnSpPr>
            <a:stCxn id="4" idx="3"/>
            <a:endCxn id="10" idx="1"/>
          </p:cNvCxnSpPr>
          <p:nvPr/>
        </p:nvCxnSpPr>
        <p:spPr>
          <a:xfrm>
            <a:off x="8991600" y="2806700"/>
            <a:ext cx="558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3856D1BD-B4E9-43BD-7DFD-A28A7C35DACA}"/>
              </a:ext>
            </a:extLst>
          </p:cNvPr>
          <p:cNvCxnSpPr>
            <a:stCxn id="4" idx="3"/>
            <a:endCxn id="11" idx="1"/>
          </p:cNvCxnSpPr>
          <p:nvPr/>
        </p:nvCxnSpPr>
        <p:spPr>
          <a:xfrm>
            <a:off x="8991600" y="2806700"/>
            <a:ext cx="558800" cy="5461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82E2D45-445A-E005-6C14-A3A5A84D4D21}"/>
              </a:ext>
            </a:extLst>
          </p:cNvPr>
          <p:cNvCxnSpPr>
            <a:stCxn id="4" idx="3"/>
            <a:endCxn id="12" idx="1"/>
          </p:cNvCxnSpPr>
          <p:nvPr/>
        </p:nvCxnSpPr>
        <p:spPr>
          <a:xfrm>
            <a:off x="8991600" y="2806700"/>
            <a:ext cx="558800" cy="1092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833045F5-2330-E17F-57AB-79FC7B3BEFBC}"/>
              </a:ext>
            </a:extLst>
          </p:cNvPr>
          <p:cNvCxnSpPr>
            <a:stCxn id="4" idx="3"/>
            <a:endCxn id="13" idx="1"/>
          </p:cNvCxnSpPr>
          <p:nvPr/>
        </p:nvCxnSpPr>
        <p:spPr>
          <a:xfrm>
            <a:off x="8991600" y="2806700"/>
            <a:ext cx="558800" cy="1638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F960F82D-D99A-A7D2-1570-2C27AD68E682}"/>
              </a:ext>
            </a:extLst>
          </p:cNvPr>
          <p:cNvCxnSpPr>
            <a:stCxn id="4" idx="3"/>
            <a:endCxn id="14" idx="1"/>
          </p:cNvCxnSpPr>
          <p:nvPr/>
        </p:nvCxnSpPr>
        <p:spPr>
          <a:xfrm>
            <a:off x="8991600" y="2806700"/>
            <a:ext cx="558800" cy="2184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0E3562C-23C1-0F3D-27C2-C8B94513380F}"/>
              </a:ext>
            </a:extLst>
          </p:cNvPr>
          <p:cNvCxnSpPr>
            <a:stCxn id="4" idx="3"/>
            <a:endCxn id="15" idx="1"/>
          </p:cNvCxnSpPr>
          <p:nvPr/>
        </p:nvCxnSpPr>
        <p:spPr>
          <a:xfrm>
            <a:off x="8991600" y="2806700"/>
            <a:ext cx="558800" cy="2730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矢印: 上 2">
            <a:extLst>
              <a:ext uri="{FF2B5EF4-FFF2-40B4-BE49-F238E27FC236}">
                <a16:creationId xmlns:a16="http://schemas.microsoft.com/office/drawing/2014/main" id="{AD4D9B9E-85B0-FBD7-AB42-DC5BE2D01156}"/>
              </a:ext>
            </a:extLst>
          </p:cNvPr>
          <p:cNvSpPr/>
          <p:nvPr/>
        </p:nvSpPr>
        <p:spPr>
          <a:xfrm>
            <a:off x="8172450" y="5822950"/>
            <a:ext cx="673100" cy="26670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上 15">
            <a:extLst>
              <a:ext uri="{FF2B5EF4-FFF2-40B4-BE49-F238E27FC236}">
                <a16:creationId xmlns:a16="http://schemas.microsoft.com/office/drawing/2014/main" id="{18BFE6DF-C7D2-9E01-55A2-BE7236DBB530}"/>
              </a:ext>
            </a:extLst>
          </p:cNvPr>
          <p:cNvSpPr/>
          <p:nvPr/>
        </p:nvSpPr>
        <p:spPr>
          <a:xfrm>
            <a:off x="9696450" y="2247900"/>
            <a:ext cx="673100" cy="26670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3BED894A-E2B5-6E0E-ED6B-C3122010CFB2}"/>
              </a:ext>
            </a:extLst>
          </p:cNvPr>
          <p:cNvSpPr txBox="1"/>
          <p:nvPr/>
        </p:nvSpPr>
        <p:spPr>
          <a:xfrm>
            <a:off x="1264602" y="4891782"/>
            <a:ext cx="5629275" cy="1077218"/>
          </a:xfrm>
          <a:prstGeom prst="rect">
            <a:avLst/>
          </a:prstGeom>
          <a:noFill/>
        </p:spPr>
        <p:txBody>
          <a:bodyPr wrap="square" rtlCol="0">
            <a:spAutoFit/>
          </a:bodyPr>
          <a:lstStyle/>
          <a:p>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RNN</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time step</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の代わりに</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Encoder </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と</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Decoder</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を積層</a:t>
            </a:r>
            <a:endPar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40723940-597F-C172-94FE-A34AD6D6E186}"/>
              </a:ext>
            </a:extLst>
          </p:cNvPr>
          <p:cNvSpPr txBox="1"/>
          <p:nvPr/>
        </p:nvSpPr>
        <p:spPr>
          <a:xfrm>
            <a:off x="1097280" y="4566165"/>
            <a:ext cx="5796598" cy="369332"/>
          </a:xfrm>
          <a:prstGeom prst="rect">
            <a:avLst/>
          </a:prstGeom>
          <a:noFill/>
        </p:spPr>
        <p:txBody>
          <a:bodyPr wrap="square" rtlCol="0">
            <a:spAutoFit/>
          </a:bodyPr>
          <a:lstStyle/>
          <a:p>
            <a:pPr algn="ctr"/>
            <a:r>
              <a:rPr kumimoji="1" lang="en-US" altLang="ja-JP" sz="900" dirty="0"/>
              <a:t>Vaswani, Ashish, et al. "Attention is all you need." Advances in neural information processing systems 30 (2017).</a:t>
            </a:r>
          </a:p>
          <a:p>
            <a:pPr algn="ctr"/>
            <a:endParaRPr kumimoji="1" lang="ja-JP" altLang="en-US" sz="900" dirty="0"/>
          </a:p>
        </p:txBody>
      </p:sp>
    </p:spTree>
    <p:extLst>
      <p:ext uri="{BB962C8B-B14F-4D97-AF65-F5344CB8AC3E}">
        <p14:creationId xmlns:p14="http://schemas.microsoft.com/office/powerpoint/2010/main" val="39769684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3FC969-CAB2-1464-2583-DBB530A92C7D}"/>
              </a:ext>
            </a:extLst>
          </p:cNvPr>
          <p:cNvSpPr>
            <a:spLocks noGrp="1"/>
          </p:cNvSpPr>
          <p:nvPr>
            <p:ph type="title"/>
          </p:nvPr>
        </p:nvSpPr>
        <p:spPr/>
        <p:txBody>
          <a:bodyPr/>
          <a:lstStyle/>
          <a:p>
            <a:r>
              <a:rPr kumimoji="1" lang="en-US" altLang="ja-JP" dirty="0"/>
              <a:t>Positional Encoding</a:t>
            </a:r>
            <a:endParaRPr kumimoji="1" lang="ja-JP" altLang="en-US" dirty="0"/>
          </a:p>
        </p:txBody>
      </p:sp>
      <p:sp>
        <p:nvSpPr>
          <p:cNvPr id="3" name="コンテンツ プレースホルダー 2">
            <a:extLst>
              <a:ext uri="{FF2B5EF4-FFF2-40B4-BE49-F238E27FC236}">
                <a16:creationId xmlns:a16="http://schemas.microsoft.com/office/drawing/2014/main" id="{C121D287-0036-C528-E7AF-C42E6D896304}"/>
              </a:ext>
            </a:extLst>
          </p:cNvPr>
          <p:cNvSpPr>
            <a:spLocks noGrp="1"/>
          </p:cNvSpPr>
          <p:nvPr>
            <p:ph idx="1"/>
          </p:nvPr>
        </p:nvSpPr>
        <p:spPr/>
        <p:txBody>
          <a:bodyPr>
            <a:normAutofit/>
          </a:bodyPr>
          <a:lstStyle/>
          <a:p>
            <a:r>
              <a:rPr kumimoji="1" lang="en-US" altLang="ja-JP" sz="2800" dirty="0"/>
              <a:t>RNN</a:t>
            </a:r>
            <a:r>
              <a:rPr kumimoji="1" lang="ja-JP" altLang="en-US" sz="2800" dirty="0"/>
              <a:t>の順次性を持つという特徴を使わなくなったため、時系列データである文書を処理するためにはそれぞれの単語の位置を示す必要がある。</a:t>
            </a:r>
          </a:p>
        </p:txBody>
      </p:sp>
      <p:pic>
        <p:nvPicPr>
          <p:cNvPr id="1026" name="Picture 2">
            <a:extLst>
              <a:ext uri="{FF2B5EF4-FFF2-40B4-BE49-F238E27FC236}">
                <a16:creationId xmlns:a16="http://schemas.microsoft.com/office/drawing/2014/main" id="{01873DF7-7D60-92DB-2149-F7263DD4B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201" y="3873570"/>
            <a:ext cx="5409918" cy="109876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356D4C3-E54E-FD11-A321-EA48A34577CC}"/>
              </a:ext>
            </a:extLst>
          </p:cNvPr>
          <p:cNvSpPr txBox="1"/>
          <p:nvPr/>
        </p:nvSpPr>
        <p:spPr>
          <a:xfrm>
            <a:off x="1103608" y="5143713"/>
            <a:ext cx="5022872" cy="253916"/>
          </a:xfrm>
          <a:prstGeom prst="rect">
            <a:avLst/>
          </a:prstGeom>
          <a:noFill/>
        </p:spPr>
        <p:txBody>
          <a:bodyPr wrap="square" rtlCol="0">
            <a:spAutoFit/>
          </a:bodyPr>
          <a:lstStyle/>
          <a:p>
            <a:pPr algn="ctr"/>
            <a:r>
              <a:rPr lang="ko-KR" altLang="en-US" sz="1050" b="0" i="0" dirty="0">
                <a:solidFill>
                  <a:srgbClr val="1F2328"/>
                </a:solidFill>
                <a:effectLst/>
                <a:latin typeface="-apple-system"/>
              </a:rPr>
              <a:t>유원준</a:t>
            </a:r>
            <a:r>
              <a:rPr lang="en-US" altLang="ko-KR" sz="1050" b="0" i="0" dirty="0">
                <a:solidFill>
                  <a:srgbClr val="1F2328"/>
                </a:solidFill>
                <a:effectLst/>
                <a:latin typeface="-apple-system"/>
              </a:rPr>
              <a:t>/</a:t>
            </a:r>
            <a:r>
              <a:rPr lang="ko-KR" altLang="en-US" sz="1050" b="0" i="0" dirty="0">
                <a:solidFill>
                  <a:srgbClr val="1F2328"/>
                </a:solidFill>
                <a:effectLst/>
                <a:latin typeface="-apple-system"/>
              </a:rPr>
              <a:t>안상준</a:t>
            </a:r>
            <a:r>
              <a:rPr lang="en-US" altLang="ko-KR" sz="1050" b="0" i="0" dirty="0">
                <a:solidFill>
                  <a:srgbClr val="1F2328"/>
                </a:solidFill>
                <a:effectLst/>
                <a:latin typeface="-apple-system"/>
              </a:rPr>
              <a:t>, "</a:t>
            </a:r>
            <a:r>
              <a:rPr lang="ko-KR" altLang="en-US" sz="1050" b="0" i="0" dirty="0">
                <a:solidFill>
                  <a:srgbClr val="1F2328"/>
                </a:solidFill>
                <a:effectLst/>
                <a:latin typeface="-apple-system"/>
              </a:rPr>
              <a:t>딥 러닝을 이용한 자연어 처리 입문</a:t>
            </a:r>
            <a:r>
              <a:rPr lang="en-US" altLang="ko-KR" sz="1050" b="0" i="0" dirty="0">
                <a:solidFill>
                  <a:srgbClr val="1F2328"/>
                </a:solidFill>
                <a:effectLst/>
                <a:latin typeface="-apple-system"/>
              </a:rPr>
              <a:t>", 2022</a:t>
            </a:r>
            <a:endParaRPr kumimoji="1" lang="ja-JP" altLang="en-US" sz="105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80AE669-AC26-2316-56F5-5130A0BE3DCD}"/>
                  </a:ext>
                </a:extLst>
              </p:cNvPr>
              <p:cNvSpPr txBox="1"/>
              <p:nvPr/>
            </p:nvSpPr>
            <p:spPr>
              <a:xfrm>
                <a:off x="6422086" y="3429000"/>
                <a:ext cx="5059680" cy="29881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sub>
                      </m:sSub>
                      <m:r>
                        <a:rPr kumimoji="1" lang="en-US" altLang="ja-JP" sz="2800" b="0" i="1" smtClean="0">
                          <a:latin typeface="Cambria Math" panose="02040503050406030204" pitchFamily="18" charset="0"/>
                        </a:rPr>
                        <m:t>=</m:t>
                      </m:r>
                      <m:func>
                        <m:funcPr>
                          <m:ctrlPr>
                            <a:rPr kumimoji="1" lang="en-US" altLang="ja-JP" sz="2800" b="0" i="1" smtClean="0">
                              <a:latin typeface="Cambria Math" panose="02040503050406030204" pitchFamily="18" charset="0"/>
                            </a:rPr>
                          </m:ctrlPr>
                        </m:funcPr>
                        <m:fName>
                          <m:r>
                            <m:rPr>
                              <m:sty m:val="p"/>
                            </m:rPr>
                            <a:rPr kumimoji="1" lang="en-US" altLang="ja-JP" sz="2800" b="0" i="0" smtClean="0">
                              <a:latin typeface="Cambria Math" panose="02040503050406030204" pitchFamily="18" charset="0"/>
                            </a:rPr>
                            <m:t>sin</m:t>
                          </m:r>
                        </m:fName>
                        <m:e>
                          <m:d>
                            <m:dPr>
                              <m:ctrlPr>
                                <a:rPr kumimoji="1" lang="en-US" altLang="ja-JP" sz="2800" b="0" i="1" smtClean="0">
                                  <a:latin typeface="Cambria Math" panose="02040503050406030204" pitchFamily="18" charset="0"/>
                                </a:rPr>
                              </m:ctrlPr>
                            </m:dPr>
                            <m:e>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e>
                          </m:d>
                        </m:e>
                      </m:func>
                    </m:oMath>
                  </m:oMathPara>
                </a14:m>
                <a:endParaRPr kumimoji="1" lang="en-US" altLang="ja-JP" sz="2800" b="0" dirty="0"/>
              </a:p>
              <a:p>
                <a:endParaRPr kumimoji="1" lang="en-US" altLang="ja-JP"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r>
                        <m:rPr>
                          <m:sty m:val="p"/>
                        </m:rPr>
                        <a:rPr kumimoji="1" lang="en-US" altLang="ja-JP" sz="2800" b="0" i="0" smtClean="0">
                          <a:latin typeface="Cambria Math" panose="02040503050406030204" pitchFamily="18" charset="0"/>
                        </a:rPr>
                        <m:t>cos</m:t>
                      </m:r>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r>
                        <a:rPr kumimoji="1" lang="en-US" altLang="ja-JP" sz="2800" b="0" i="1" smtClean="0">
                          <a:latin typeface="Cambria Math" panose="02040503050406030204" pitchFamily="18" charset="0"/>
                        </a:rPr>
                        <m:t>)</m:t>
                      </m:r>
                    </m:oMath>
                  </m:oMathPara>
                </a14:m>
                <a:endParaRPr kumimoji="1" lang="ja-JP" altLang="en-US" sz="2800" dirty="0"/>
              </a:p>
              <a:p>
                <a:endParaRPr kumimoji="1" lang="ja-JP" altLang="en-US" sz="2800" dirty="0"/>
              </a:p>
            </p:txBody>
          </p:sp>
        </mc:Choice>
        <mc:Fallback xmlns="">
          <p:sp>
            <p:nvSpPr>
              <p:cNvPr id="5" name="テキスト ボックス 4">
                <a:extLst>
                  <a:ext uri="{FF2B5EF4-FFF2-40B4-BE49-F238E27FC236}">
                    <a16:creationId xmlns:a16="http://schemas.microsoft.com/office/drawing/2014/main" id="{D80AE669-AC26-2316-56F5-5130A0BE3DCD}"/>
                  </a:ext>
                </a:extLst>
              </p:cNvPr>
              <p:cNvSpPr txBox="1">
                <a:spLocks noRot="1" noChangeAspect="1" noMove="1" noResize="1" noEditPoints="1" noAdjustHandles="1" noChangeArrowheads="1" noChangeShapeType="1" noTextEdit="1"/>
              </p:cNvSpPr>
              <p:nvPr/>
            </p:nvSpPr>
            <p:spPr>
              <a:xfrm>
                <a:off x="6422086" y="3429000"/>
                <a:ext cx="5059680" cy="2988126"/>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377809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4E0BC0-12D7-AD35-F760-5BA3B8BA8878}"/>
              </a:ext>
            </a:extLst>
          </p:cNvPr>
          <p:cNvSpPr>
            <a:spLocks noGrp="1"/>
          </p:cNvSpPr>
          <p:nvPr>
            <p:ph type="title"/>
          </p:nvPr>
        </p:nvSpPr>
        <p:spPr>
          <a:xfrm>
            <a:off x="1097280" y="286603"/>
            <a:ext cx="10058400" cy="1450757"/>
          </a:xfrm>
        </p:spPr>
        <p:txBody>
          <a:bodyPr anchor="b">
            <a:normAutofit/>
          </a:bodyPr>
          <a:lstStyle/>
          <a:p>
            <a:r>
              <a:rPr kumimoji="1" lang="en-US" altLang="ja-JP" dirty="0"/>
              <a:t>Positional Encoding</a:t>
            </a:r>
            <a:endParaRPr kumimoji="1" lang="ja-JP" altLang="en-US" dirty="0"/>
          </a:p>
        </p:txBody>
      </p:sp>
      <p:pic>
        <p:nvPicPr>
          <p:cNvPr id="2050" name="Picture 2" descr="グラフ, 棒グラフ, ヒストグラム&#10;&#10;自動的に生成された説明">
            <a:extLst>
              <a:ext uri="{FF2B5EF4-FFF2-40B4-BE49-F238E27FC236}">
                <a16:creationId xmlns:a16="http://schemas.microsoft.com/office/drawing/2014/main" id="{419BBA25-6295-9A92-1D6B-3FC165FC8B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5944" y="2627531"/>
            <a:ext cx="4639736" cy="3635428"/>
          </a:xfrm>
          <a:prstGeom prst="rect">
            <a:avLst/>
          </a:prstGeom>
          <a:solidFill>
            <a:srgbClr val="FFFFFF"/>
          </a:solidFill>
        </p:spPr>
      </p:pic>
      <p:sp>
        <p:nvSpPr>
          <p:cNvPr id="4" name="テキスト ボックス 3">
            <a:extLst>
              <a:ext uri="{FF2B5EF4-FFF2-40B4-BE49-F238E27FC236}">
                <a16:creationId xmlns:a16="http://schemas.microsoft.com/office/drawing/2014/main" id="{C6B9877D-FB49-5471-B69A-05F8E466F136}"/>
              </a:ext>
            </a:extLst>
          </p:cNvPr>
          <p:cNvSpPr txBox="1"/>
          <p:nvPr/>
        </p:nvSpPr>
        <p:spPr>
          <a:xfrm>
            <a:off x="6485464" y="2022050"/>
            <a:ext cx="4700695" cy="646331"/>
          </a:xfrm>
          <a:prstGeom prst="rect">
            <a:avLst/>
          </a:prstGeom>
          <a:noFill/>
        </p:spPr>
        <p:txBody>
          <a:bodyPr wrap="square" rtlCol="0">
            <a:spAutoFit/>
          </a:bodyPr>
          <a:lstStyle/>
          <a:p>
            <a:pPr algn="ctr"/>
            <a:r>
              <a:rPr kumimoji="1" lang="en-US" altLang="ja-JP" dirty="0"/>
              <a:t>Pos=50, </a:t>
            </a:r>
            <a:r>
              <a:rPr kumimoji="1" lang="en-US" altLang="ja-JP" dirty="0" err="1"/>
              <a:t>d_model</a:t>
            </a:r>
            <a:r>
              <a:rPr kumimoji="1" lang="en-US" altLang="ja-JP" dirty="0"/>
              <a:t>=128(</a:t>
            </a:r>
            <a:r>
              <a:rPr kumimoji="1" lang="ja-JP" altLang="en-US" dirty="0"/>
              <a:t>論文では</a:t>
            </a:r>
            <a:r>
              <a:rPr kumimoji="1" lang="en-US" altLang="ja-JP" dirty="0"/>
              <a:t>512)</a:t>
            </a:r>
            <a:r>
              <a:rPr kumimoji="1" lang="ja-JP" altLang="en-US" dirty="0"/>
              <a:t>の時の</a:t>
            </a:r>
            <a:endParaRPr kumimoji="1" lang="en-US" altLang="ja-JP" dirty="0"/>
          </a:p>
          <a:p>
            <a:pPr algn="ctr"/>
            <a:r>
              <a:rPr kumimoji="1" lang="en-US" altLang="ja-JP" dirty="0"/>
              <a:t>Positional</a:t>
            </a:r>
            <a:r>
              <a:rPr kumimoji="1" lang="ko-KR" altLang="en-US" dirty="0"/>
              <a:t> </a:t>
            </a:r>
            <a:r>
              <a:rPr kumimoji="1" lang="en-US" altLang="ko-KR" dirty="0"/>
              <a:t>Encoding</a:t>
            </a:r>
            <a:r>
              <a:rPr kumimoji="1" lang="ko-KR" altLang="en-US" dirty="0"/>
              <a:t> </a:t>
            </a:r>
            <a:r>
              <a:rPr kumimoji="1" lang="en-US" altLang="ko-KR" dirty="0"/>
              <a:t>Matrix</a:t>
            </a:r>
            <a:endParaRPr kumimoji="1" lang="ja-JP" altLang="en-US" dirty="0"/>
          </a:p>
        </p:txBody>
      </p:sp>
      <p:pic>
        <p:nvPicPr>
          <p:cNvPr id="6" name="図 5">
            <a:extLst>
              <a:ext uri="{FF2B5EF4-FFF2-40B4-BE49-F238E27FC236}">
                <a16:creationId xmlns:a16="http://schemas.microsoft.com/office/drawing/2014/main" id="{FE08A829-79C5-8581-B6CC-82B808A9DCF8}"/>
              </a:ext>
            </a:extLst>
          </p:cNvPr>
          <p:cNvPicPr>
            <a:picLocks noChangeAspect="1"/>
          </p:cNvPicPr>
          <p:nvPr/>
        </p:nvPicPr>
        <p:blipFill rotWithShape="1">
          <a:blip r:embed="rId3"/>
          <a:srcRect l="13873" t="31952" r="13012" b="12192"/>
          <a:stretch/>
        </p:blipFill>
        <p:spPr>
          <a:xfrm>
            <a:off x="900209" y="2022050"/>
            <a:ext cx="5585255" cy="3830595"/>
          </a:xfrm>
          <a:prstGeom prst="rect">
            <a:avLst/>
          </a:prstGeom>
        </p:spPr>
      </p:pic>
    </p:spTree>
    <p:extLst>
      <p:ext uri="{BB962C8B-B14F-4D97-AF65-F5344CB8AC3E}">
        <p14:creationId xmlns:p14="http://schemas.microsoft.com/office/powerpoint/2010/main" val="28180683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04AF5B-2FA0-976E-0CC8-AED9853A412A}"/>
              </a:ext>
            </a:extLst>
          </p:cNvPr>
          <p:cNvSpPr>
            <a:spLocks noGrp="1"/>
          </p:cNvSpPr>
          <p:nvPr>
            <p:ph type="title"/>
          </p:nvPr>
        </p:nvSpPr>
        <p:spPr/>
        <p:txBody>
          <a:bodyPr/>
          <a:lstStyle/>
          <a:p>
            <a:r>
              <a:rPr lang="en-US" altLang="ja-JP" dirty="0"/>
              <a:t>Encoder </a:t>
            </a:r>
            <a:r>
              <a:rPr lang="ja-JP" altLang="en-US" dirty="0"/>
              <a:t>の </a:t>
            </a:r>
            <a:r>
              <a:rPr lang="en-US" altLang="ja-JP" dirty="0"/>
              <a:t>Self-Attention</a:t>
            </a:r>
            <a:endParaRPr kumimoji="1" lang="ja-JP" altLang="en-US" dirty="0"/>
          </a:p>
        </p:txBody>
      </p:sp>
      <p:sp>
        <p:nvSpPr>
          <p:cNvPr id="3" name="コンテンツ プレースホルダー 2">
            <a:extLst>
              <a:ext uri="{FF2B5EF4-FFF2-40B4-BE49-F238E27FC236}">
                <a16:creationId xmlns:a16="http://schemas.microsoft.com/office/drawing/2014/main" id="{05989058-92FF-7A55-0696-C48CD741D1D3}"/>
              </a:ext>
            </a:extLst>
          </p:cNvPr>
          <p:cNvSpPr>
            <a:spLocks noGrp="1"/>
          </p:cNvSpPr>
          <p:nvPr>
            <p:ph sz="half" idx="1"/>
          </p:nvPr>
        </p:nvSpPr>
        <p:spPr>
          <a:xfrm>
            <a:off x="1097280" y="2120900"/>
            <a:ext cx="6459220" cy="4241800"/>
          </a:xfrm>
        </p:spPr>
        <p:txBody>
          <a:bodyPr>
            <a:noAutofit/>
          </a:bodyPr>
          <a:lstStyle/>
          <a:p>
            <a:r>
              <a:rPr kumimoji="1" lang="en-US" altLang="ja-JP" sz="2200" dirty="0"/>
              <a:t>Attention</a:t>
            </a:r>
            <a:r>
              <a:rPr kumimoji="1" lang="ja-JP" altLang="en-US" sz="2200" dirty="0"/>
              <a:t>関数</a:t>
            </a:r>
            <a:r>
              <a:rPr kumimoji="1" lang="en-US" altLang="ja-JP" sz="2200" dirty="0"/>
              <a:t>: Query</a:t>
            </a:r>
            <a:r>
              <a:rPr kumimoji="1" lang="ja-JP" altLang="en-US" sz="2200" dirty="0"/>
              <a:t>を全て</a:t>
            </a:r>
            <a:r>
              <a:rPr lang="ja-JP" altLang="en-US" sz="2200" dirty="0"/>
              <a:t>の</a:t>
            </a:r>
            <a:r>
              <a:rPr kumimoji="1" lang="en-US" altLang="ko-KR" sz="2200" dirty="0"/>
              <a:t>Key</a:t>
            </a:r>
            <a:r>
              <a:rPr kumimoji="1" lang="ja-JP" altLang="en-US" sz="2200" dirty="0"/>
              <a:t>と比べ類似度を求めたあと、ここで得た類似度を加重値</a:t>
            </a:r>
            <a:r>
              <a:rPr kumimoji="1" lang="en-US" altLang="ja-JP" sz="2200" dirty="0"/>
              <a:t>(Weight)</a:t>
            </a:r>
            <a:r>
              <a:rPr kumimoji="1" lang="ja-JP" altLang="en-US" sz="2200" dirty="0"/>
              <a:t>とし、それぞれの</a:t>
            </a:r>
            <a:r>
              <a:rPr kumimoji="1" lang="en-US" altLang="ja-JP" sz="2200" dirty="0"/>
              <a:t>Key</a:t>
            </a:r>
            <a:r>
              <a:rPr kumimoji="1" lang="ja-JP" altLang="en-US" sz="2200" dirty="0"/>
              <a:t>たちの</a:t>
            </a:r>
            <a:r>
              <a:rPr kumimoji="1" lang="en-US" altLang="ja-JP" sz="2200" dirty="0"/>
              <a:t>Value</a:t>
            </a:r>
            <a:r>
              <a:rPr kumimoji="1" lang="ja-JP" altLang="en-US" sz="2200" dirty="0"/>
              <a:t>に反映する。最終的に、この全ての</a:t>
            </a:r>
            <a:r>
              <a:rPr kumimoji="1" lang="en-US" altLang="ja-JP" sz="2200" dirty="0"/>
              <a:t>Value</a:t>
            </a:r>
            <a:r>
              <a:rPr kumimoji="1" lang="ja-JP" altLang="en-US" sz="2200" dirty="0"/>
              <a:t>たちを加重</a:t>
            </a:r>
            <a:r>
              <a:rPr lang="ja-JP" altLang="en-US" sz="2200" dirty="0"/>
              <a:t>和</a:t>
            </a:r>
            <a:r>
              <a:rPr kumimoji="1" lang="en-US" altLang="ja-JP" sz="2200" dirty="0"/>
              <a:t>(Weighted Sum)</a:t>
            </a:r>
            <a:r>
              <a:rPr kumimoji="1" lang="ja-JP" altLang="en-US" sz="2200" dirty="0"/>
              <a:t>しリターンする。</a:t>
            </a:r>
            <a:endParaRPr kumimoji="1" lang="en-US" altLang="ja-JP" sz="2200" dirty="0"/>
          </a:p>
          <a:p>
            <a:endParaRPr lang="en-US" altLang="ja-JP" sz="2200" dirty="0"/>
          </a:p>
          <a:p>
            <a:r>
              <a:rPr lang="en-US" altLang="ja-JP" sz="1200" dirty="0"/>
              <a:t>Q: </a:t>
            </a:r>
            <a:r>
              <a:rPr lang="ja-JP" altLang="en-US" sz="1200" dirty="0"/>
              <a:t>ある時点での</a:t>
            </a:r>
            <a:r>
              <a:rPr lang="en-US" altLang="ja-JP" sz="1200" dirty="0"/>
              <a:t>Decoder cell</a:t>
            </a:r>
            <a:r>
              <a:rPr lang="ja-JP" altLang="en-US" sz="1200" dirty="0"/>
              <a:t>の</a:t>
            </a:r>
            <a:r>
              <a:rPr lang="en-US" altLang="ja-JP" sz="1200" dirty="0"/>
              <a:t>Hidden state.</a:t>
            </a:r>
          </a:p>
          <a:p>
            <a:r>
              <a:rPr lang="en-US" altLang="ja-JP" sz="1200" dirty="0"/>
              <a:t>K: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1200" dirty="0"/>
              <a:t>V: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2600" dirty="0"/>
              <a:t>Q, K, V: </a:t>
            </a:r>
            <a:r>
              <a:rPr lang="ja-JP" altLang="en-US" sz="2600" dirty="0"/>
              <a:t>入力文章の全ての単語ベクトルたち</a:t>
            </a:r>
            <a:endParaRPr lang="en-US" altLang="ja-JP" sz="2600" dirty="0"/>
          </a:p>
        </p:txBody>
      </p:sp>
      <p:grpSp>
        <p:nvGrpSpPr>
          <p:cNvPr id="6" name="グループ化 5">
            <a:extLst>
              <a:ext uri="{FF2B5EF4-FFF2-40B4-BE49-F238E27FC236}">
                <a16:creationId xmlns:a16="http://schemas.microsoft.com/office/drawing/2014/main" id="{68868349-5D35-10D5-3DF4-1ADE101E8E0F}"/>
              </a:ext>
            </a:extLst>
          </p:cNvPr>
          <p:cNvGrpSpPr/>
          <p:nvPr/>
        </p:nvGrpSpPr>
        <p:grpSpPr>
          <a:xfrm>
            <a:off x="8328151" y="2641511"/>
            <a:ext cx="2524125" cy="3267849"/>
            <a:chOff x="7041678" y="2296040"/>
            <a:chExt cx="2524125" cy="3267849"/>
          </a:xfrm>
        </p:grpSpPr>
        <p:pic>
          <p:nvPicPr>
            <p:cNvPr id="3074" name="Picture 2">
              <a:extLst>
                <a:ext uri="{FF2B5EF4-FFF2-40B4-BE49-F238E27FC236}">
                  <a16:creationId xmlns:a16="http://schemas.microsoft.com/office/drawing/2014/main" id="{A230AA27-4D8D-7915-076A-4F5FE8BD8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1678" y="2296040"/>
              <a:ext cx="2524125" cy="299085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08474833-7CAE-2097-C440-D83775F7A389}"/>
                </a:ext>
              </a:extLst>
            </p:cNvPr>
            <p:cNvSpPr txBox="1"/>
            <p:nvPr/>
          </p:nvSpPr>
          <p:spPr>
            <a:xfrm>
              <a:off x="7654363" y="5286890"/>
              <a:ext cx="1298753" cy="276999"/>
            </a:xfrm>
            <a:prstGeom prst="rect">
              <a:avLst/>
            </a:prstGeom>
            <a:noFill/>
          </p:spPr>
          <p:txBody>
            <a:bodyPr wrap="none" rtlCol="0">
              <a:spAutoFit/>
            </a:bodyPr>
            <a:lstStyle/>
            <a:p>
              <a:pPr algn="ctr"/>
              <a:r>
                <a:rPr kumimoji="1" lang="en-US" altLang="ja-JP" sz="1200" dirty="0">
                  <a:solidFill>
                    <a:schemeClr val="tx1">
                      <a:lumMod val="75000"/>
                      <a:lumOff val="25000"/>
                    </a:schemeClr>
                  </a:solidFill>
                  <a:latin typeface="Meiryo UI" panose="020B0604030504040204" pitchFamily="50" charset="-128"/>
                  <a:ea typeface="Meiryo UI" panose="020B0604030504040204" pitchFamily="50" charset="-128"/>
                </a:rPr>
                <a:t>Google AI Blog</a:t>
              </a:r>
              <a:endParaRPr kumimoji="1" lang="ja-JP" altLang="en-US" sz="1200" dirty="0">
                <a:solidFill>
                  <a:schemeClr val="tx1">
                    <a:lumMod val="75000"/>
                    <a:lumOff val="25000"/>
                  </a:schemeClr>
                </a:solidFill>
                <a:latin typeface="Meiryo UI" panose="020B0604030504040204" pitchFamily="50" charset="-128"/>
                <a:ea typeface="Meiryo UI" panose="020B0604030504040204" pitchFamily="50" charset="-128"/>
              </a:endParaRPr>
            </a:p>
          </p:txBody>
        </p:sp>
      </p:grpSp>
      <p:sp>
        <p:nvSpPr>
          <p:cNvPr id="7" name="テキスト ボックス 6">
            <a:extLst>
              <a:ext uri="{FF2B5EF4-FFF2-40B4-BE49-F238E27FC236}">
                <a16:creationId xmlns:a16="http://schemas.microsoft.com/office/drawing/2014/main" id="{175811AB-38E3-3801-7266-7DD7EE028DA3}"/>
              </a:ext>
            </a:extLst>
          </p:cNvPr>
          <p:cNvSpPr txBox="1"/>
          <p:nvPr/>
        </p:nvSpPr>
        <p:spPr>
          <a:xfrm>
            <a:off x="7942325" y="2120900"/>
            <a:ext cx="3295779" cy="461665"/>
          </a:xfrm>
          <a:prstGeom prst="rect">
            <a:avLst/>
          </a:prstGeom>
          <a:noFill/>
        </p:spPr>
        <p:txBody>
          <a:bodyPr wrap="square" rtlCol="0">
            <a:spAutoFit/>
          </a:bodyPr>
          <a:lstStyle/>
          <a:p>
            <a:pPr algn="ctr"/>
            <a:r>
              <a:rPr kumimoji="1" lang="en-US" altLang="ja-JP" sz="2400" dirty="0">
                <a:solidFill>
                  <a:schemeClr val="bg2">
                    <a:lumMod val="25000"/>
                  </a:schemeClr>
                </a:solidFill>
                <a:latin typeface="Meiryo UI" panose="020B0604030504040204" pitchFamily="50" charset="-128"/>
                <a:ea typeface="Meiryo UI" panose="020B0604030504040204" pitchFamily="50" charset="-128"/>
              </a:rPr>
              <a:t>Self-Attention </a:t>
            </a:r>
            <a:r>
              <a:rPr kumimoji="1" lang="ja-JP" altLang="en-US" sz="2400" dirty="0">
                <a:solidFill>
                  <a:schemeClr val="bg2">
                    <a:lumMod val="25000"/>
                  </a:schemeClr>
                </a:solidFill>
                <a:latin typeface="Meiryo UI" panose="020B0604030504040204" pitchFamily="50" charset="-128"/>
                <a:ea typeface="Meiryo UI" panose="020B0604030504040204" pitchFamily="50" charset="-128"/>
              </a:rPr>
              <a:t>の効果</a:t>
            </a:r>
            <a:endParaRPr kumimoji="1" lang="en-US" altLang="ja-JP" sz="2400" dirty="0">
              <a:solidFill>
                <a:schemeClr val="bg2">
                  <a:lumMod val="25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287009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7314A6-AEE0-6B9A-1CBA-42E327D65E8B}"/>
                  </a:ext>
                </a:extLst>
              </p:cNvPr>
              <p:cNvSpPr txBox="1"/>
              <p:nvPr/>
            </p:nvSpPr>
            <p:spPr>
              <a:xfrm>
                <a:off x="1036320" y="2537417"/>
                <a:ext cx="10180320" cy="29343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𝑠𝑐𝑜𝑟𝑒</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𝑘</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𝑘</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ad>
                        <m:radPr>
                          <m:degHide m:val="on"/>
                          <m:ctrlP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ctrlPr>
                        </m:radPr>
                        <m:deg/>
                        <m:e>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𝑛</m:t>
                          </m:r>
                        </m:e>
                      </m:rad>
                    </m:oMath>
                  </m:oMathPara>
                </a14:m>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r>
                  <a:rPr lang="en-US" altLang="ko-KR" sz="2800" dirty="0">
                    <a:solidFill>
                      <a:schemeClr val="tx1">
                        <a:lumMod val="75000"/>
                        <a:lumOff val="25000"/>
                      </a:schemeClr>
                    </a:solidFill>
                    <a:latin typeface="Meiryo" panose="020B0604030504040204" pitchFamily="34" charset="-128"/>
                    <a:ea typeface="Meiryo" panose="020B0604030504040204" pitchFamily="34" charset="-128"/>
                  </a:rPr>
                  <a:t>Transformer</a:t>
                </a:r>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では</a:t>
                </a:r>
                <a14:m>
                  <m:oMath xmlns:m="http://schemas.openxmlformats.org/officeDocument/2006/math">
                    <m:r>
                      <a:rPr lang="en-US" altLang="ja-JP" sz="2800" i="1" dirty="0" smtClean="0">
                        <a:solidFill>
                          <a:schemeClr val="tx1">
                            <a:lumMod val="75000"/>
                            <a:lumOff val="25000"/>
                          </a:schemeClr>
                        </a:solidFill>
                        <a:latin typeface="Cambria Math" panose="02040503050406030204" pitchFamily="18" charset="0"/>
                      </a:rPr>
                      <m:t>𝑘</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ベクトルの次元 </a:t>
                </a:r>
                <a14:m>
                  <m:oMath xmlns:m="http://schemas.openxmlformats.org/officeDocument/2006/math">
                    <m:sSub>
                      <m:sSubPr>
                        <m:ctrlPr>
                          <a:rPr lang="en-US" altLang="ja-JP" sz="2800" i="1" smtClean="0">
                            <a:solidFill>
                              <a:schemeClr val="tx1">
                                <a:lumMod val="75000"/>
                                <a:lumOff val="25000"/>
                              </a:schemeClr>
                            </a:solidFill>
                            <a:latin typeface="Cambria Math" panose="02040503050406030204" pitchFamily="18" charset="0"/>
                          </a:rPr>
                        </m:ctrlPr>
                      </m:sSubPr>
                      <m:e>
                        <m:r>
                          <a:rPr lang="en-US" altLang="ja-JP" sz="2800" b="0" i="1" smtClean="0">
                            <a:solidFill>
                              <a:schemeClr val="tx1">
                                <a:lumMod val="75000"/>
                                <a:lumOff val="25000"/>
                              </a:schemeClr>
                            </a:solidFill>
                            <a:latin typeface="Cambria Math" panose="02040503050406030204" pitchFamily="18" charset="0"/>
                          </a:rPr>
                          <m:t>𝑑</m:t>
                        </m:r>
                      </m:e>
                      <m:sub>
                        <m:r>
                          <a:rPr lang="en-US" altLang="ja-JP" sz="2800" b="0" i="1" smtClean="0">
                            <a:solidFill>
                              <a:schemeClr val="tx1">
                                <a:lumMod val="75000"/>
                                <a:lumOff val="25000"/>
                              </a:schemeClr>
                            </a:solidFill>
                            <a:latin typeface="Cambria Math" panose="02040503050406030204" pitchFamily="18" charset="0"/>
                          </a:rPr>
                          <m:t>𝑘</m:t>
                        </m:r>
                      </m:sub>
                    </m:sSub>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を</a:t>
                </a:r>
                <a14:m>
                  <m:oMath xmlns:m="http://schemas.openxmlformats.org/officeDocument/2006/math">
                    <m:r>
                      <a:rPr lang="en-US" altLang="ja-JP" sz="2800" b="0" i="1" dirty="0" smtClean="0">
                        <a:solidFill>
                          <a:schemeClr val="tx1">
                            <a:lumMod val="75000"/>
                            <a:lumOff val="25000"/>
                          </a:schemeClr>
                        </a:solidFill>
                        <a:latin typeface="Cambria Math" panose="02040503050406030204" pitchFamily="18" charset="0"/>
                      </a:rPr>
                      <m:t>𝑛</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として使う。</a:t>
                </a: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𝐴𝑡𝑡𝑒𝑛𝑡𝑖𝑜𝑛</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𝑄</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𝐾</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𝑉</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𝑠𝑜𝑓𝑡𝑚𝑎𝑥</m:t>
                      </m:r>
                      <m:d>
                        <m:dPr>
                          <m:ctrlPr>
                            <a:rPr lang="en-US" altLang="ko-KR" sz="2800" b="0" i="1" smtClean="0">
                              <a:solidFill>
                                <a:schemeClr val="tx1">
                                  <a:lumMod val="75000"/>
                                  <a:lumOff val="25000"/>
                                </a:schemeClr>
                              </a:solidFill>
                              <a:latin typeface="Cambria Math" panose="02040503050406030204" pitchFamily="18" charset="0"/>
                            </a:rPr>
                          </m:ctrlPr>
                        </m:dPr>
                        <m:e>
                          <m:f>
                            <m:fPr>
                              <m:ctrlPr>
                                <a:rPr lang="en-US" altLang="ko-KR" sz="2800" b="0" i="1" smtClean="0">
                                  <a:solidFill>
                                    <a:schemeClr val="tx1">
                                      <a:lumMod val="75000"/>
                                      <a:lumOff val="25000"/>
                                    </a:schemeClr>
                                  </a:solidFill>
                                  <a:latin typeface="Cambria Math" panose="02040503050406030204" pitchFamily="18" charset="0"/>
                                </a:rPr>
                              </m:ctrlPr>
                            </m:fPr>
                            <m:num>
                              <m:r>
                                <a:rPr lang="en-US" altLang="ko-KR" sz="2800" b="0" i="1" smtClean="0">
                                  <a:solidFill>
                                    <a:schemeClr val="tx1">
                                      <a:lumMod val="75000"/>
                                      <a:lumOff val="25000"/>
                                    </a:schemeClr>
                                  </a:solidFill>
                                  <a:latin typeface="Cambria Math" panose="02040503050406030204" pitchFamily="18" charset="0"/>
                                </a:rPr>
                                <m:t>𝑄</m:t>
                              </m:r>
                              <m:sSup>
                                <m:sSupPr>
                                  <m:ctrlPr>
                                    <a:rPr lang="en-US" altLang="ko-KR" sz="2800" b="0" i="1" smtClean="0">
                                      <a:solidFill>
                                        <a:schemeClr val="tx1">
                                          <a:lumMod val="75000"/>
                                          <a:lumOff val="25000"/>
                                        </a:schemeClr>
                                      </a:solidFill>
                                      <a:latin typeface="Cambria Math" panose="02040503050406030204" pitchFamily="18" charset="0"/>
                                    </a:rPr>
                                  </m:ctrlPr>
                                </m:sSupPr>
                                <m:e>
                                  <m:r>
                                    <a:rPr lang="en-US" altLang="ko-KR" sz="2800" b="0" i="1" smtClean="0">
                                      <a:solidFill>
                                        <a:schemeClr val="tx1">
                                          <a:lumMod val="75000"/>
                                          <a:lumOff val="25000"/>
                                        </a:schemeClr>
                                      </a:solidFill>
                                      <a:latin typeface="Cambria Math" panose="02040503050406030204" pitchFamily="18" charset="0"/>
                                    </a:rPr>
                                    <m:t>𝐾</m:t>
                                  </m:r>
                                </m:e>
                                <m:sup>
                                  <m:r>
                                    <a:rPr lang="en-US" altLang="ko-KR" sz="2800" b="0" i="1" smtClean="0">
                                      <a:solidFill>
                                        <a:schemeClr val="tx1">
                                          <a:lumMod val="75000"/>
                                          <a:lumOff val="25000"/>
                                        </a:schemeClr>
                                      </a:solidFill>
                                      <a:latin typeface="Cambria Math" panose="02040503050406030204" pitchFamily="18" charset="0"/>
                                    </a:rPr>
                                    <m:t>𝑇</m:t>
                                  </m:r>
                                </m:sup>
                              </m:sSup>
                            </m:num>
                            <m:den>
                              <m:rad>
                                <m:radPr>
                                  <m:degHide m:val="on"/>
                                  <m:ctrlPr>
                                    <a:rPr lang="en-US" altLang="ko-KR" sz="2800" b="0" i="1" smtClean="0">
                                      <a:solidFill>
                                        <a:schemeClr val="tx1">
                                          <a:lumMod val="75000"/>
                                          <a:lumOff val="25000"/>
                                        </a:schemeClr>
                                      </a:solidFill>
                                      <a:latin typeface="Cambria Math" panose="02040503050406030204" pitchFamily="18" charset="0"/>
                                    </a:rPr>
                                  </m:ctrlPr>
                                </m:radPr>
                                <m:deg/>
                                <m:e>
                                  <m:sSub>
                                    <m:sSubPr>
                                      <m:ctrlPr>
                                        <a:rPr lang="en-US" altLang="ko-KR" sz="2800" b="0" i="1" smtClean="0">
                                          <a:solidFill>
                                            <a:schemeClr val="tx1">
                                              <a:lumMod val="75000"/>
                                              <a:lumOff val="25000"/>
                                            </a:schemeClr>
                                          </a:solidFill>
                                          <a:latin typeface="Cambria Math" panose="02040503050406030204" pitchFamily="18" charset="0"/>
                                        </a:rPr>
                                      </m:ctrlPr>
                                    </m:sSubPr>
                                    <m:e>
                                      <m:r>
                                        <a:rPr lang="en-US" altLang="ko-KR" sz="2800" b="0" i="1" smtClean="0">
                                          <a:solidFill>
                                            <a:schemeClr val="tx1">
                                              <a:lumMod val="75000"/>
                                              <a:lumOff val="25000"/>
                                            </a:schemeClr>
                                          </a:solidFill>
                                          <a:latin typeface="Cambria Math" panose="02040503050406030204" pitchFamily="18" charset="0"/>
                                        </a:rPr>
                                        <m:t>𝑑</m:t>
                                      </m:r>
                                    </m:e>
                                    <m:sub>
                                      <m:r>
                                        <a:rPr lang="en-US" altLang="ko-KR" sz="2800" b="0" i="1" smtClean="0">
                                          <a:solidFill>
                                            <a:schemeClr val="tx1">
                                              <a:lumMod val="75000"/>
                                              <a:lumOff val="25000"/>
                                            </a:schemeClr>
                                          </a:solidFill>
                                          <a:latin typeface="Cambria Math" panose="02040503050406030204" pitchFamily="18" charset="0"/>
                                        </a:rPr>
                                        <m:t>𝑘</m:t>
                                      </m:r>
                                    </m:sub>
                                  </m:sSub>
                                </m:e>
                              </m:rad>
                            </m:den>
                          </m:f>
                        </m:e>
                      </m:d>
                      <m:r>
                        <a:rPr lang="en-US" altLang="ko-KR" sz="2800" b="0" i="1" smtClean="0">
                          <a:solidFill>
                            <a:schemeClr val="tx1">
                              <a:lumMod val="75000"/>
                              <a:lumOff val="25000"/>
                            </a:schemeClr>
                          </a:solidFill>
                          <a:latin typeface="Cambria Math" panose="02040503050406030204" pitchFamily="18" charset="0"/>
                        </a:rPr>
                        <m:t>𝑉</m:t>
                      </m:r>
                    </m:oMath>
                  </m:oMathPara>
                </a14:m>
                <a:endParaRPr lang="ko-KR" altLang="en-US" sz="2800" dirty="0">
                  <a:solidFill>
                    <a:schemeClr val="tx1">
                      <a:lumMod val="75000"/>
                      <a:lumOff val="25000"/>
                    </a:schemeClr>
                  </a:solidFill>
                  <a:latin typeface="Meiryo" panose="020B0604030504040204" pitchFamily="34" charset="-128"/>
                </a:endParaRPr>
              </a:p>
            </p:txBody>
          </p:sp>
        </mc:Choice>
        <mc:Fallback xmlns="">
          <p:sp>
            <p:nvSpPr>
              <p:cNvPr id="8" name="TextBox 7">
                <a:extLst>
                  <a:ext uri="{FF2B5EF4-FFF2-40B4-BE49-F238E27FC236}">
                    <a16:creationId xmlns:a16="http://schemas.microsoft.com/office/drawing/2014/main" id="{C17314A6-AEE0-6B9A-1CBA-42E327D65E8B}"/>
                  </a:ext>
                </a:extLst>
              </p:cNvPr>
              <p:cNvSpPr txBox="1">
                <a:spLocks noRot="1" noChangeAspect="1" noMove="1" noResize="1" noEditPoints="1" noAdjustHandles="1" noChangeArrowheads="1" noChangeShapeType="1" noTextEdit="1"/>
              </p:cNvSpPr>
              <p:nvPr/>
            </p:nvSpPr>
            <p:spPr>
              <a:xfrm>
                <a:off x="1036320" y="2537417"/>
                <a:ext cx="10180320" cy="2934329"/>
              </a:xfrm>
              <a:prstGeom prst="rect">
                <a:avLst/>
              </a:prstGeom>
              <a:blipFill>
                <a:blip r:embed="rId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69800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C09A6F-E0B4-A715-7D5F-50830A7AD645}"/>
              </a:ext>
            </a:extLst>
          </p:cNvPr>
          <p:cNvSpPr>
            <a:spLocks noGrp="1"/>
          </p:cNvSpPr>
          <p:nvPr>
            <p:ph type="title"/>
          </p:nvPr>
        </p:nvSpPr>
        <p:spPr/>
        <p:txBody>
          <a:bodyPr>
            <a:normAutofit/>
          </a:bodyPr>
          <a:lstStyle/>
          <a:p>
            <a:r>
              <a:rPr kumimoji="1" lang="en-US" altLang="ja-JP" dirty="0" err="1"/>
              <a:t>EmoBank</a:t>
            </a:r>
            <a:r>
              <a:rPr lang="en-US" altLang="ko-KR" dirty="0"/>
              <a:t> </a:t>
            </a:r>
            <a:r>
              <a:rPr lang="en-US" altLang="ko-KR" sz="1800" dirty="0"/>
              <a:t>(Sven </a:t>
            </a:r>
            <a:r>
              <a:rPr lang="en-US" altLang="ko-KR" sz="1800" dirty="0" err="1"/>
              <a:t>Buechel</a:t>
            </a:r>
            <a:r>
              <a:rPr lang="en-US" altLang="ko-KR" sz="1800" dirty="0"/>
              <a:t> et al.)</a:t>
            </a:r>
            <a:endParaRPr kumimoji="1" lang="ja-JP" altLang="en-US" sz="1800" dirty="0"/>
          </a:p>
        </p:txBody>
      </p:sp>
      <p:pic>
        <p:nvPicPr>
          <p:cNvPr id="1026" name="Picture 2" descr="VAD(Valence-Arousal-Dominance) 모델은 ...">
            <a:extLst>
              <a:ext uri="{FF2B5EF4-FFF2-40B4-BE49-F238E27FC236}">
                <a16:creationId xmlns:a16="http://schemas.microsoft.com/office/drawing/2014/main" id="{0A99690C-D806-D14B-82F5-86629AF39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8071" y="2359486"/>
            <a:ext cx="4543929" cy="3148676"/>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E76EC9A1-E879-B906-FAC4-78E6B0902716}"/>
              </a:ext>
            </a:extLst>
          </p:cNvPr>
          <p:cNvPicPr>
            <a:picLocks noChangeAspect="1"/>
          </p:cNvPicPr>
          <p:nvPr/>
        </p:nvPicPr>
        <p:blipFill rotWithShape="1">
          <a:blip r:embed="rId3"/>
          <a:srcRect l="9021" t="22223" r="28805" b="8888"/>
          <a:stretch/>
        </p:blipFill>
        <p:spPr>
          <a:xfrm>
            <a:off x="0" y="1906672"/>
            <a:ext cx="7944347" cy="4951328"/>
          </a:xfrm>
          <a:prstGeom prst="rect">
            <a:avLst/>
          </a:prstGeom>
        </p:spPr>
      </p:pic>
      <p:sp>
        <p:nvSpPr>
          <p:cNvPr id="3" name="テキスト ボックス 2">
            <a:extLst>
              <a:ext uri="{FF2B5EF4-FFF2-40B4-BE49-F238E27FC236}">
                <a16:creationId xmlns:a16="http://schemas.microsoft.com/office/drawing/2014/main" id="{7BD31FD4-7E32-BAD8-F770-3D7F5BAD35D3}"/>
              </a:ext>
            </a:extLst>
          </p:cNvPr>
          <p:cNvSpPr txBox="1"/>
          <p:nvPr/>
        </p:nvSpPr>
        <p:spPr>
          <a:xfrm>
            <a:off x="8022131" y="6408484"/>
            <a:ext cx="4057170" cy="461665"/>
          </a:xfrm>
          <a:prstGeom prst="rect">
            <a:avLst/>
          </a:prstGeom>
          <a:noFill/>
        </p:spPr>
        <p:txBody>
          <a:bodyPr wrap="square" rtlCol="0">
            <a:spAutoFit/>
          </a:bodyPr>
          <a:lstStyle/>
          <a:p>
            <a:r>
              <a:rPr lang="en-US" altLang="ja-JP" sz="1200" b="0" i="0" dirty="0">
                <a:solidFill>
                  <a:schemeClr val="bg1"/>
                </a:solidFill>
                <a:effectLst/>
                <a:latin typeface="-apple-system"/>
              </a:rPr>
              <a:t>Emo Bank </a:t>
            </a:r>
            <a:r>
              <a:rPr lang="en-US" altLang="ja-JP" sz="1200" b="0" i="0" u="none" strike="noStrike" dirty="0">
                <a:solidFill>
                  <a:schemeClr val="bg1"/>
                </a:solidFill>
                <a:effectLst/>
                <a:latin typeface="-apple-system"/>
                <a:hlinkClick r:id="rId4">
                  <a:extLst>
                    <a:ext uri="{A12FA001-AC4F-418D-AE19-62706E023703}">
                      <ahyp:hlinkClr xmlns:ahyp="http://schemas.microsoft.com/office/drawing/2018/hyperlinkcolor" val="tx"/>
                    </a:ext>
                  </a:extLst>
                </a:hlinkClick>
              </a:rPr>
              <a:t>An Analysis of Annotated Corpora for Emotion Classification in Text</a:t>
            </a:r>
            <a:r>
              <a:rPr lang="en-US" altLang="ja-JP" sz="1200" b="0" i="0" dirty="0">
                <a:solidFill>
                  <a:schemeClr val="bg1"/>
                </a:solidFill>
                <a:effectLst/>
                <a:latin typeface="-apple-system"/>
              </a:rPr>
              <a:t> (</a:t>
            </a:r>
            <a:r>
              <a:rPr lang="en-US" altLang="ja-JP" sz="1200" b="0" i="0" dirty="0" err="1">
                <a:solidFill>
                  <a:schemeClr val="bg1"/>
                </a:solidFill>
                <a:effectLst/>
                <a:latin typeface="-apple-system"/>
              </a:rPr>
              <a:t>Bostan</a:t>
            </a:r>
            <a:r>
              <a:rPr lang="en-US" altLang="ja-JP" sz="1200" b="0" i="0" dirty="0">
                <a:solidFill>
                  <a:schemeClr val="bg1"/>
                </a:solidFill>
                <a:effectLst/>
                <a:latin typeface="-apple-system"/>
              </a:rPr>
              <a:t> &amp; Klinger, COLING 2018)</a:t>
            </a:r>
            <a:endParaRPr kumimoji="1" lang="ja-JP" altLang="en-US" sz="1200" dirty="0">
              <a:solidFill>
                <a:schemeClr val="bg1"/>
              </a:solidFill>
            </a:endParaRPr>
          </a:p>
        </p:txBody>
      </p:sp>
    </p:spTree>
    <p:extLst>
      <p:ext uri="{BB962C8B-B14F-4D97-AF65-F5344CB8AC3E}">
        <p14:creationId xmlns:p14="http://schemas.microsoft.com/office/powerpoint/2010/main" val="39303461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p:pic>
        <p:nvPicPr>
          <p:cNvPr id="4" name="그림 3">
            <a:extLst>
              <a:ext uri="{FF2B5EF4-FFF2-40B4-BE49-F238E27FC236}">
                <a16:creationId xmlns:a16="http://schemas.microsoft.com/office/drawing/2014/main" id="{E0226F28-5B95-3342-BDFA-D7C33EB33455}"/>
              </a:ext>
            </a:extLst>
          </p:cNvPr>
          <p:cNvPicPr>
            <a:picLocks noChangeAspect="1"/>
          </p:cNvPicPr>
          <p:nvPr/>
        </p:nvPicPr>
        <p:blipFill rotWithShape="1">
          <a:blip r:embed="rId2"/>
          <a:srcRect l="26932" t="22222" r="21250" b="33939"/>
          <a:stretch/>
        </p:blipFill>
        <p:spPr>
          <a:xfrm>
            <a:off x="221672" y="2484106"/>
            <a:ext cx="5988718" cy="2849894"/>
          </a:xfrm>
          <a:prstGeom prst="rect">
            <a:avLst/>
          </a:prstGeom>
        </p:spPr>
      </p:pic>
      <p:pic>
        <p:nvPicPr>
          <p:cNvPr id="7" name="그림 6">
            <a:extLst>
              <a:ext uri="{FF2B5EF4-FFF2-40B4-BE49-F238E27FC236}">
                <a16:creationId xmlns:a16="http://schemas.microsoft.com/office/drawing/2014/main" id="{D8CEC124-2FC1-77E5-7BE3-48110389E1C3}"/>
              </a:ext>
            </a:extLst>
          </p:cNvPr>
          <p:cNvPicPr>
            <a:picLocks noChangeAspect="1"/>
          </p:cNvPicPr>
          <p:nvPr/>
        </p:nvPicPr>
        <p:blipFill rotWithShape="1">
          <a:blip r:embed="rId3"/>
          <a:srcRect l="26932" t="21616" r="21250" b="6464"/>
          <a:stretch/>
        </p:blipFill>
        <p:spPr>
          <a:xfrm>
            <a:off x="6371222" y="2027105"/>
            <a:ext cx="5820778" cy="4544292"/>
          </a:xfrm>
          <a:prstGeom prst="rect">
            <a:avLst/>
          </a:prstGeom>
        </p:spPr>
      </p:pic>
    </p:spTree>
    <p:extLst>
      <p:ext uri="{BB962C8B-B14F-4D97-AF65-F5344CB8AC3E}">
        <p14:creationId xmlns:p14="http://schemas.microsoft.com/office/powerpoint/2010/main" val="37616727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A3AAD6D-F95E-A1D6-4DA5-95904C86AD7A}"/>
              </a:ext>
            </a:extLst>
          </p:cNvPr>
          <p:cNvSpPr>
            <a:spLocks noGrp="1"/>
          </p:cNvSpPr>
          <p:nvPr>
            <p:ph type="title"/>
          </p:nvPr>
        </p:nvSpPr>
        <p:spPr/>
        <p:txBody>
          <a:bodyPr/>
          <a:lstStyle/>
          <a:p>
            <a:r>
              <a:rPr lang="en-US" altLang="ja-JP" dirty="0"/>
              <a:t>BERT</a:t>
            </a:r>
            <a:r>
              <a:rPr lang="ja-JP" altLang="en-US" dirty="0"/>
              <a:t>とは。</a:t>
            </a:r>
          </a:p>
        </p:txBody>
      </p:sp>
      <p:sp>
        <p:nvSpPr>
          <p:cNvPr id="6" name="コンテンツ プレースホルダー 5">
            <a:extLst>
              <a:ext uri="{FF2B5EF4-FFF2-40B4-BE49-F238E27FC236}">
                <a16:creationId xmlns:a16="http://schemas.microsoft.com/office/drawing/2014/main" id="{8A9F4284-23E8-C20A-BCDF-7C03AAEB0DED}"/>
              </a:ext>
            </a:extLst>
          </p:cNvPr>
          <p:cNvSpPr>
            <a:spLocks noGrp="1"/>
          </p:cNvSpPr>
          <p:nvPr>
            <p:ph idx="1"/>
          </p:nvPr>
        </p:nvSpPr>
        <p:spPr/>
        <p:txBody>
          <a:bodyPr>
            <a:normAutofit/>
          </a:bodyPr>
          <a:lstStyle/>
          <a:p>
            <a:r>
              <a:rPr lang="en-US" altLang="ja-JP" sz="4000" dirty="0">
                <a:solidFill>
                  <a:srgbClr val="0070C0"/>
                </a:solidFill>
              </a:rPr>
              <a:t>Transformer</a:t>
            </a:r>
            <a:r>
              <a:rPr lang="ja-JP" altLang="en-US" sz="4000" dirty="0"/>
              <a:t>を基に</a:t>
            </a:r>
            <a:r>
              <a:rPr lang="en-US" altLang="ja-JP" sz="4000" dirty="0">
                <a:solidFill>
                  <a:srgbClr val="0070C0"/>
                </a:solidFill>
              </a:rPr>
              <a:t>Encoder</a:t>
            </a:r>
            <a:r>
              <a:rPr lang="ja-JP" altLang="en-US" sz="4000" dirty="0"/>
              <a:t>部分だけを用いて、四日間</a:t>
            </a:r>
            <a:r>
              <a:rPr lang="en-US" altLang="ja-JP" sz="4000" dirty="0"/>
              <a:t>Wikipedia</a:t>
            </a:r>
            <a:r>
              <a:rPr lang="ja-JP" altLang="en-US" sz="4000" dirty="0"/>
              <a:t>と</a:t>
            </a:r>
            <a:r>
              <a:rPr lang="en-US" altLang="ja-JP" sz="4000" dirty="0" err="1"/>
              <a:t>BooksCorpus</a:t>
            </a:r>
            <a:r>
              <a:rPr lang="ja-JP" altLang="en-US" sz="4000" dirty="0"/>
              <a:t>から</a:t>
            </a:r>
            <a:r>
              <a:rPr lang="en-US" altLang="ja-JP" sz="4000" dirty="0">
                <a:solidFill>
                  <a:srgbClr val="0070C0"/>
                </a:solidFill>
              </a:rPr>
              <a:t>Label</a:t>
            </a:r>
            <a:r>
              <a:rPr lang="ja-JP" altLang="en-US" sz="4000" dirty="0">
                <a:solidFill>
                  <a:srgbClr val="0070C0"/>
                </a:solidFill>
              </a:rPr>
              <a:t>のないデータ</a:t>
            </a:r>
            <a:r>
              <a:rPr lang="en-US" altLang="ja-JP" sz="4000" dirty="0">
                <a:solidFill>
                  <a:srgbClr val="FF0000"/>
                </a:solidFill>
              </a:rPr>
              <a:t>33</a:t>
            </a:r>
            <a:r>
              <a:rPr lang="ja-JP" altLang="en-US" sz="4000" dirty="0">
                <a:solidFill>
                  <a:srgbClr val="FF0000"/>
                </a:solidFill>
              </a:rPr>
              <a:t>億</a:t>
            </a:r>
            <a:r>
              <a:rPr lang="ja-JP" altLang="en-US" sz="4000" dirty="0">
                <a:solidFill>
                  <a:srgbClr val="0070C0"/>
                </a:solidFill>
              </a:rPr>
              <a:t>単語</a:t>
            </a:r>
            <a:r>
              <a:rPr lang="ja-JP" altLang="en-US" sz="4000" dirty="0"/>
              <a:t>を</a:t>
            </a:r>
            <a:r>
              <a:rPr lang="ja-JP" altLang="en-US" sz="4000" dirty="0">
                <a:solidFill>
                  <a:srgbClr val="0070C0"/>
                </a:solidFill>
              </a:rPr>
              <a:t>事前学習</a:t>
            </a:r>
            <a:r>
              <a:rPr lang="ja-JP" altLang="en-US" sz="4000" dirty="0"/>
              <a:t>させた大規模言語モデル。</a:t>
            </a:r>
          </a:p>
        </p:txBody>
      </p:sp>
    </p:spTree>
    <p:extLst>
      <p:ext uri="{BB962C8B-B14F-4D97-AF65-F5344CB8AC3E}">
        <p14:creationId xmlns:p14="http://schemas.microsoft.com/office/powerpoint/2010/main" val="4505443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A539BC-053C-2FB7-E51D-A964AFC3C731}"/>
              </a:ext>
            </a:extLst>
          </p:cNvPr>
          <p:cNvSpPr>
            <a:spLocks noGrp="1"/>
          </p:cNvSpPr>
          <p:nvPr>
            <p:ph type="title"/>
          </p:nvPr>
        </p:nvSpPr>
        <p:spPr/>
        <p:txBody>
          <a:bodyPr/>
          <a:lstStyle/>
          <a:p>
            <a:r>
              <a:rPr kumimoji="1" lang="en-US" altLang="ja-JP" dirty="0"/>
              <a:t>BERT</a:t>
            </a:r>
            <a:r>
              <a:rPr kumimoji="1" lang="ja-JP" altLang="en-US" dirty="0"/>
              <a:t>と他モデルとの違い</a:t>
            </a:r>
          </a:p>
        </p:txBody>
      </p:sp>
      <p:pic>
        <p:nvPicPr>
          <p:cNvPr id="4" name="図 3">
            <a:extLst>
              <a:ext uri="{FF2B5EF4-FFF2-40B4-BE49-F238E27FC236}">
                <a16:creationId xmlns:a16="http://schemas.microsoft.com/office/drawing/2014/main" id="{3022D2A2-CFDC-BED8-EAFD-D8AAA9D915AB}"/>
              </a:ext>
            </a:extLst>
          </p:cNvPr>
          <p:cNvPicPr>
            <a:picLocks noChangeAspect="1"/>
          </p:cNvPicPr>
          <p:nvPr/>
        </p:nvPicPr>
        <p:blipFill rotWithShape="1">
          <a:blip r:embed="rId2"/>
          <a:srcRect l="26800" t="23726" r="10883" b="50000"/>
          <a:stretch/>
        </p:blipFill>
        <p:spPr>
          <a:xfrm>
            <a:off x="114312" y="2474258"/>
            <a:ext cx="11963375" cy="2837331"/>
          </a:xfrm>
          <a:prstGeom prst="rect">
            <a:avLst/>
          </a:prstGeom>
        </p:spPr>
      </p:pic>
      <p:sp>
        <p:nvSpPr>
          <p:cNvPr id="5" name="テキスト プレースホルダー 3">
            <a:extLst>
              <a:ext uri="{FF2B5EF4-FFF2-40B4-BE49-F238E27FC236}">
                <a16:creationId xmlns:a16="http://schemas.microsoft.com/office/drawing/2014/main" id="{4D6483D9-3A5B-7C77-7988-AD2779E82ACA}"/>
              </a:ext>
            </a:extLst>
          </p:cNvPr>
          <p:cNvSpPr txBox="1">
            <a:spLocks/>
          </p:cNvSpPr>
          <p:nvPr/>
        </p:nvSpPr>
        <p:spPr>
          <a:xfrm>
            <a:off x="192741" y="5311589"/>
            <a:ext cx="11806516" cy="349624"/>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altLang="ja-JP" sz="1400" dirty="0"/>
              <a:t>Jacob Devlin and Ming-Wei et al. ,” BERT: Pre-training of Deep Bidirectional Transformers for Language Understanding”, </a:t>
            </a:r>
            <a:r>
              <a:rPr lang="en-US" altLang="ja-JP" sz="1400" dirty="0" err="1"/>
              <a:t>arXiv</a:t>
            </a:r>
            <a:r>
              <a:rPr lang="en-US" altLang="ja-JP" sz="1400" dirty="0"/>
              <a:t>, 2019</a:t>
            </a:r>
            <a:endParaRPr lang="ja-JP" altLang="en-US" sz="1400" dirty="0"/>
          </a:p>
        </p:txBody>
      </p:sp>
    </p:spTree>
    <p:extLst>
      <p:ext uri="{BB962C8B-B14F-4D97-AF65-F5344CB8AC3E}">
        <p14:creationId xmlns:p14="http://schemas.microsoft.com/office/powerpoint/2010/main" val="7546113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 name="グループ化 29">
            <a:extLst>
              <a:ext uri="{FF2B5EF4-FFF2-40B4-BE49-F238E27FC236}">
                <a16:creationId xmlns:a16="http://schemas.microsoft.com/office/drawing/2014/main" id="{BCD5A1B4-E8B1-D127-F6C4-EF25BEC3D5BE}"/>
              </a:ext>
            </a:extLst>
          </p:cNvPr>
          <p:cNvGrpSpPr/>
          <p:nvPr/>
        </p:nvGrpSpPr>
        <p:grpSpPr>
          <a:xfrm>
            <a:off x="2468096" y="2111185"/>
            <a:ext cx="7255808" cy="3415555"/>
            <a:chOff x="2279834" y="1506069"/>
            <a:chExt cx="7255808" cy="3415555"/>
          </a:xfrm>
        </p:grpSpPr>
        <p:sp>
          <p:nvSpPr>
            <p:cNvPr id="5" name="四角形: 角を丸くする 4">
              <a:extLst>
                <a:ext uri="{FF2B5EF4-FFF2-40B4-BE49-F238E27FC236}">
                  <a16:creationId xmlns:a16="http://schemas.microsoft.com/office/drawing/2014/main" id="{114D5CDA-42A7-D711-A7B9-C2037455D87D}"/>
                </a:ext>
              </a:extLst>
            </p:cNvPr>
            <p:cNvSpPr/>
            <p:nvPr/>
          </p:nvSpPr>
          <p:spPr>
            <a:xfrm>
              <a:off x="2279834" y="2205317"/>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B6D31671-82D6-961E-F5BE-B73997136EB4}"/>
                </a:ext>
              </a:extLst>
            </p:cNvPr>
            <p:cNvSpPr/>
            <p:nvPr/>
          </p:nvSpPr>
          <p:spPr>
            <a:xfrm>
              <a:off x="227983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DCE314C-6A9E-1E1C-A92F-2996D5395A90}"/>
                </a:ext>
              </a:extLst>
            </p:cNvPr>
            <p:cNvSpPr/>
            <p:nvPr/>
          </p:nvSpPr>
          <p:spPr>
            <a:xfrm>
              <a:off x="227983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0DC3B21F-08E4-552D-4988-6ABD1D88502B}"/>
                </a:ext>
              </a:extLst>
            </p:cNvPr>
            <p:cNvSpPr/>
            <p:nvPr/>
          </p:nvSpPr>
          <p:spPr>
            <a:xfrm>
              <a:off x="4153458"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94BA1FE-8D81-4E89-41B7-736EC725DDC0}"/>
                </a:ext>
              </a:extLst>
            </p:cNvPr>
            <p:cNvSpPr/>
            <p:nvPr/>
          </p:nvSpPr>
          <p:spPr>
            <a:xfrm>
              <a:off x="602708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1C379C0C-CEAB-7634-0F9A-4B9844CA3319}"/>
                </a:ext>
              </a:extLst>
            </p:cNvPr>
            <p:cNvSpPr/>
            <p:nvPr/>
          </p:nvSpPr>
          <p:spPr>
            <a:xfrm>
              <a:off x="790070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B74965DE-ABEF-1D44-7C7D-EF5A0200901B}"/>
                </a:ext>
              </a:extLst>
            </p:cNvPr>
            <p:cNvCxnSpPr>
              <a:cxnSpLocks/>
              <a:stCxn id="6" idx="0"/>
            </p:cNvCxnSpPr>
            <p:nvPr/>
          </p:nvCxnSpPr>
          <p:spPr>
            <a:xfrm flipV="1">
              <a:off x="309730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9C2FAD0F-8FD0-6C6E-73C7-E6C9A02C6381}"/>
                </a:ext>
              </a:extLst>
            </p:cNvPr>
            <p:cNvSpPr/>
            <p:nvPr/>
          </p:nvSpPr>
          <p:spPr>
            <a:xfrm>
              <a:off x="4153458"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4DA91D0F-D673-F0A1-261A-2EA6BE9B9490}"/>
                </a:ext>
              </a:extLst>
            </p:cNvPr>
            <p:cNvCxnSpPr>
              <a:cxnSpLocks/>
              <a:stCxn id="20" idx="0"/>
            </p:cNvCxnSpPr>
            <p:nvPr/>
          </p:nvCxnSpPr>
          <p:spPr>
            <a:xfrm flipV="1">
              <a:off x="4970927"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1C0EFEC9-7C1A-3AD7-91C6-19BE30673C62}"/>
                </a:ext>
              </a:extLst>
            </p:cNvPr>
            <p:cNvSpPr/>
            <p:nvPr/>
          </p:nvSpPr>
          <p:spPr>
            <a:xfrm>
              <a:off x="6027081"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C65D8004-CA8B-BF5E-ABC2-A03C3E660B02}"/>
                </a:ext>
              </a:extLst>
            </p:cNvPr>
            <p:cNvCxnSpPr>
              <a:cxnSpLocks/>
              <a:stCxn id="22" idx="0"/>
            </p:cNvCxnSpPr>
            <p:nvPr/>
          </p:nvCxnSpPr>
          <p:spPr>
            <a:xfrm flipV="1">
              <a:off x="6844550"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FEE6E11F-BB09-DD4C-A7B8-4FE6A25B7011}"/>
                </a:ext>
              </a:extLst>
            </p:cNvPr>
            <p:cNvSpPr/>
            <p:nvPr/>
          </p:nvSpPr>
          <p:spPr>
            <a:xfrm>
              <a:off x="790070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4380FDF6-C4A6-089A-3E7A-189E3F03125C}"/>
                </a:ext>
              </a:extLst>
            </p:cNvPr>
            <p:cNvCxnSpPr>
              <a:cxnSpLocks/>
              <a:stCxn id="24" idx="0"/>
            </p:cNvCxnSpPr>
            <p:nvPr/>
          </p:nvCxnSpPr>
          <p:spPr>
            <a:xfrm flipV="1">
              <a:off x="871817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85289751-5F6A-5DF5-4E2C-8451113935D2}"/>
                </a:ext>
              </a:extLst>
            </p:cNvPr>
            <p:cNvCxnSpPr>
              <a:cxnSpLocks/>
            </p:cNvCxnSpPr>
            <p:nvPr/>
          </p:nvCxnSpPr>
          <p:spPr>
            <a:xfrm flipV="1">
              <a:off x="309281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D1736F6E-8598-3F12-E295-4464E650B0AD}"/>
                </a:ext>
              </a:extLst>
            </p:cNvPr>
            <p:cNvCxnSpPr>
              <a:cxnSpLocks/>
            </p:cNvCxnSpPr>
            <p:nvPr/>
          </p:nvCxnSpPr>
          <p:spPr>
            <a:xfrm flipV="1">
              <a:off x="4966442"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A52BA9D0-298C-498E-F05E-FE14BED41635}"/>
                </a:ext>
              </a:extLst>
            </p:cNvPr>
            <p:cNvCxnSpPr>
              <a:cxnSpLocks/>
            </p:cNvCxnSpPr>
            <p:nvPr/>
          </p:nvCxnSpPr>
          <p:spPr>
            <a:xfrm flipV="1">
              <a:off x="6840065"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B6263B1-F7C3-2457-3C30-500E0996FC23}"/>
                </a:ext>
              </a:extLst>
            </p:cNvPr>
            <p:cNvCxnSpPr>
              <a:cxnSpLocks/>
            </p:cNvCxnSpPr>
            <p:nvPr/>
          </p:nvCxnSpPr>
          <p:spPr>
            <a:xfrm flipV="1">
              <a:off x="871368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テキスト ボックス 30">
            <a:extLst>
              <a:ext uri="{FF2B5EF4-FFF2-40B4-BE49-F238E27FC236}">
                <a16:creationId xmlns:a16="http://schemas.microsoft.com/office/drawing/2014/main" id="{F620E293-9E2F-EA58-8216-D0E300699636}"/>
              </a:ext>
            </a:extLst>
          </p:cNvPr>
          <p:cNvSpPr txBox="1"/>
          <p:nvPr/>
        </p:nvSpPr>
        <p:spPr>
          <a:xfrm>
            <a:off x="2468096" y="5641649"/>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2" name="テキスト ボックス 31">
            <a:extLst>
              <a:ext uri="{FF2B5EF4-FFF2-40B4-BE49-F238E27FC236}">
                <a16:creationId xmlns:a16="http://schemas.microsoft.com/office/drawing/2014/main" id="{93F311DF-CD8C-AEFF-535D-6B511FF75CB7}"/>
              </a:ext>
            </a:extLst>
          </p:cNvPr>
          <p:cNvSpPr txBox="1"/>
          <p:nvPr/>
        </p:nvSpPr>
        <p:spPr>
          <a:xfrm>
            <a:off x="4337235" y="5641649"/>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3" name="テキスト ボックス 32">
            <a:extLst>
              <a:ext uri="{FF2B5EF4-FFF2-40B4-BE49-F238E27FC236}">
                <a16:creationId xmlns:a16="http://schemas.microsoft.com/office/drawing/2014/main" id="{3B481E00-B963-6BC0-FF94-37CF42BD6DDF}"/>
              </a:ext>
            </a:extLst>
          </p:cNvPr>
          <p:cNvSpPr txBox="1"/>
          <p:nvPr/>
        </p:nvSpPr>
        <p:spPr>
          <a:xfrm>
            <a:off x="6206374" y="5641649"/>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4" name="テキスト ボックス 33">
            <a:extLst>
              <a:ext uri="{FF2B5EF4-FFF2-40B4-BE49-F238E27FC236}">
                <a16:creationId xmlns:a16="http://schemas.microsoft.com/office/drawing/2014/main" id="{42FB757D-8C7E-1225-1372-6D4C4A0F68AF}"/>
              </a:ext>
            </a:extLst>
          </p:cNvPr>
          <p:cNvSpPr txBox="1"/>
          <p:nvPr/>
        </p:nvSpPr>
        <p:spPr>
          <a:xfrm>
            <a:off x="8075513" y="5641649"/>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sp>
        <p:nvSpPr>
          <p:cNvPr id="35" name="テキスト ボックス 34">
            <a:extLst>
              <a:ext uri="{FF2B5EF4-FFF2-40B4-BE49-F238E27FC236}">
                <a16:creationId xmlns:a16="http://schemas.microsoft.com/office/drawing/2014/main" id="{FEF54C07-98B1-B98C-B709-E9C411C2A24A}"/>
              </a:ext>
            </a:extLst>
          </p:cNvPr>
          <p:cNvSpPr txBox="1"/>
          <p:nvPr/>
        </p:nvSpPr>
        <p:spPr>
          <a:xfrm>
            <a:off x="2463611" y="1473056"/>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6" name="テキスト ボックス 35">
            <a:extLst>
              <a:ext uri="{FF2B5EF4-FFF2-40B4-BE49-F238E27FC236}">
                <a16:creationId xmlns:a16="http://schemas.microsoft.com/office/drawing/2014/main" id="{C2103F94-A214-BD35-679F-3C370FF7F9C2}"/>
              </a:ext>
            </a:extLst>
          </p:cNvPr>
          <p:cNvSpPr txBox="1"/>
          <p:nvPr/>
        </p:nvSpPr>
        <p:spPr>
          <a:xfrm>
            <a:off x="4332750" y="1473056"/>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7" name="テキスト ボックス 36">
            <a:extLst>
              <a:ext uri="{FF2B5EF4-FFF2-40B4-BE49-F238E27FC236}">
                <a16:creationId xmlns:a16="http://schemas.microsoft.com/office/drawing/2014/main" id="{54ADF08C-78BC-C474-7C9F-C865C71B5446}"/>
              </a:ext>
            </a:extLst>
          </p:cNvPr>
          <p:cNvSpPr txBox="1"/>
          <p:nvPr/>
        </p:nvSpPr>
        <p:spPr>
          <a:xfrm>
            <a:off x="6201889" y="1473056"/>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8" name="テキスト ボックス 37">
            <a:extLst>
              <a:ext uri="{FF2B5EF4-FFF2-40B4-BE49-F238E27FC236}">
                <a16:creationId xmlns:a16="http://schemas.microsoft.com/office/drawing/2014/main" id="{7B1C3751-9FB3-87C2-78CD-0C8B0661F315}"/>
              </a:ext>
            </a:extLst>
          </p:cNvPr>
          <p:cNvSpPr txBox="1"/>
          <p:nvPr/>
        </p:nvSpPr>
        <p:spPr>
          <a:xfrm>
            <a:off x="8071028" y="1473056"/>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cxnSp>
        <p:nvCxnSpPr>
          <p:cNvPr id="40" name="コネクタ: 曲線 39">
            <a:extLst>
              <a:ext uri="{FF2B5EF4-FFF2-40B4-BE49-F238E27FC236}">
                <a16:creationId xmlns:a16="http://schemas.microsoft.com/office/drawing/2014/main" id="{2A871BB9-5BE2-29CA-4867-836FF0F7CA82}"/>
              </a:ext>
            </a:extLst>
          </p:cNvPr>
          <p:cNvCxnSpPr>
            <a:stCxn id="6" idx="0"/>
            <a:endCxn id="12" idx="2"/>
          </p:cNvCxnSpPr>
          <p:nvPr/>
        </p:nvCxnSpPr>
        <p:spPr>
          <a:xfrm rot="5400000" flipH="1" flipV="1">
            <a:off x="3774142" y="1945338"/>
            <a:ext cx="2770097" cy="3747250"/>
          </a:xfrm>
          <a:prstGeom prst="curvedConnector3">
            <a:avLst>
              <a:gd name="adj1" fmla="val 46116"/>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コネクタ: 曲線 42">
            <a:extLst>
              <a:ext uri="{FF2B5EF4-FFF2-40B4-BE49-F238E27FC236}">
                <a16:creationId xmlns:a16="http://schemas.microsoft.com/office/drawing/2014/main" id="{21D33B56-42F9-9C06-D1E4-5D6F85B8034A}"/>
              </a:ext>
            </a:extLst>
          </p:cNvPr>
          <p:cNvCxnSpPr>
            <a:stCxn id="20" idx="0"/>
            <a:endCxn id="12" idx="2"/>
          </p:cNvCxnSpPr>
          <p:nvPr/>
        </p:nvCxnSpPr>
        <p:spPr>
          <a:xfrm rot="5400000" flipH="1" flipV="1">
            <a:off x="4710954" y="2882150"/>
            <a:ext cx="2770097" cy="1873626"/>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線矢印コネクタ 44">
            <a:extLst>
              <a:ext uri="{FF2B5EF4-FFF2-40B4-BE49-F238E27FC236}">
                <a16:creationId xmlns:a16="http://schemas.microsoft.com/office/drawing/2014/main" id="{7CC8931D-AF4B-1C20-7858-0DE931F7936C}"/>
              </a:ext>
            </a:extLst>
          </p:cNvPr>
          <p:cNvCxnSpPr>
            <a:stCxn id="22" idx="0"/>
            <a:endCxn id="12" idx="2"/>
          </p:cNvCxnSpPr>
          <p:nvPr/>
        </p:nvCxnSpPr>
        <p:spPr>
          <a:xfrm flipV="1">
            <a:off x="7032812" y="2433914"/>
            <a:ext cx="3" cy="2770097"/>
          </a:xfrm>
          <a:prstGeom prst="straightConnector1">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コネクタ: 曲線 46">
            <a:extLst>
              <a:ext uri="{FF2B5EF4-FFF2-40B4-BE49-F238E27FC236}">
                <a16:creationId xmlns:a16="http://schemas.microsoft.com/office/drawing/2014/main" id="{623993DE-5384-3B13-D644-AE85A5396EA5}"/>
              </a:ext>
            </a:extLst>
          </p:cNvPr>
          <p:cNvCxnSpPr>
            <a:stCxn id="24" idx="0"/>
            <a:endCxn id="12" idx="2"/>
          </p:cNvCxnSpPr>
          <p:nvPr/>
        </p:nvCxnSpPr>
        <p:spPr>
          <a:xfrm rot="16200000" flipV="1">
            <a:off x="6584577" y="2882153"/>
            <a:ext cx="2770097" cy="1873620"/>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8" name="タイトル 4">
            <a:extLst>
              <a:ext uri="{FF2B5EF4-FFF2-40B4-BE49-F238E27FC236}">
                <a16:creationId xmlns:a16="http://schemas.microsoft.com/office/drawing/2014/main" id="{B636FE7B-9DA1-9B21-27D8-7B02D59339D8}"/>
              </a:ext>
            </a:extLst>
          </p:cNvPr>
          <p:cNvSpPr txBox="1">
            <a:spLocks/>
          </p:cNvSpPr>
          <p:nvPr/>
        </p:nvSpPr>
        <p:spPr>
          <a:xfrm>
            <a:off x="588864" y="261268"/>
            <a:ext cx="10757647" cy="863725"/>
          </a:xfrm>
          <a:prstGeom prst="rect">
            <a:avLst/>
          </a:prstGeom>
        </p:spPr>
        <p:txBody>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algn="ctr"/>
            <a:r>
              <a:rPr lang="en-US" altLang="ja-JP" dirty="0"/>
              <a:t>Context Embedding</a:t>
            </a:r>
            <a:endParaRPr lang="ja-JP" altLang="en-US" dirty="0"/>
          </a:p>
        </p:txBody>
      </p:sp>
    </p:spTree>
    <p:extLst>
      <p:ext uri="{BB962C8B-B14F-4D97-AF65-F5344CB8AC3E}">
        <p14:creationId xmlns:p14="http://schemas.microsoft.com/office/powerpoint/2010/main" val="295961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88FB7-37FB-44E5-E442-C675650ECFAC}"/>
              </a:ext>
            </a:extLst>
          </p:cNvPr>
          <p:cNvSpPr>
            <a:spLocks noGrp="1"/>
          </p:cNvSpPr>
          <p:nvPr>
            <p:ph type="title"/>
          </p:nvPr>
        </p:nvSpPr>
        <p:spPr/>
        <p:txBody>
          <a:bodyPr/>
          <a:lstStyle/>
          <a:p>
            <a:r>
              <a:rPr lang="en-US" altLang="ko-KR" dirty="0"/>
              <a:t>Position Embedding</a:t>
            </a:r>
            <a:endParaRPr lang="ko-KR" altLang="en-US" dirty="0"/>
          </a:p>
        </p:txBody>
      </p:sp>
      <p:sp>
        <p:nvSpPr>
          <p:cNvPr id="5" name="四角形: 角を丸くする 4">
            <a:extLst>
              <a:ext uri="{FF2B5EF4-FFF2-40B4-BE49-F238E27FC236}">
                <a16:creationId xmlns:a16="http://schemas.microsoft.com/office/drawing/2014/main" id="{3A52D171-145B-436C-3EC5-C03501BE0839}"/>
              </a:ext>
            </a:extLst>
          </p:cNvPr>
          <p:cNvSpPr/>
          <p:nvPr/>
        </p:nvSpPr>
        <p:spPr>
          <a:xfrm>
            <a:off x="2468096" y="2474258"/>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48D86A94-5B9D-80DD-ACF9-39F972E2D83B}"/>
              </a:ext>
            </a:extLst>
          </p:cNvPr>
          <p:cNvSpPr/>
          <p:nvPr/>
        </p:nvSpPr>
        <p:spPr>
          <a:xfrm>
            <a:off x="246809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EF4DA303-A57C-D8B3-5D7D-6803380847ED}"/>
              </a:ext>
            </a:extLst>
          </p:cNvPr>
          <p:cNvSpPr/>
          <p:nvPr/>
        </p:nvSpPr>
        <p:spPr>
          <a:xfrm>
            <a:off x="2463611" y="4881278"/>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8" name="正方形/長方形 7">
            <a:extLst>
              <a:ext uri="{FF2B5EF4-FFF2-40B4-BE49-F238E27FC236}">
                <a16:creationId xmlns:a16="http://schemas.microsoft.com/office/drawing/2014/main" id="{FBCA2180-17D0-2379-C55F-932790DE61D2}"/>
              </a:ext>
            </a:extLst>
          </p:cNvPr>
          <p:cNvSpPr/>
          <p:nvPr/>
        </p:nvSpPr>
        <p:spPr>
          <a:xfrm>
            <a:off x="4337235"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正方形/長方形 8">
            <a:extLst>
              <a:ext uri="{FF2B5EF4-FFF2-40B4-BE49-F238E27FC236}">
                <a16:creationId xmlns:a16="http://schemas.microsoft.com/office/drawing/2014/main" id="{3D2EB335-8F9D-2885-C8C4-51DD0FF91974}"/>
              </a:ext>
            </a:extLst>
          </p:cNvPr>
          <p:cNvSpPr/>
          <p:nvPr/>
        </p:nvSpPr>
        <p:spPr>
          <a:xfrm>
            <a:off x="6210861" y="4881278"/>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0" name="正方形/長方形 9">
            <a:extLst>
              <a:ext uri="{FF2B5EF4-FFF2-40B4-BE49-F238E27FC236}">
                <a16:creationId xmlns:a16="http://schemas.microsoft.com/office/drawing/2014/main" id="{EA18EDFC-DD73-5681-859F-A2CF1198A020}"/>
              </a:ext>
            </a:extLst>
          </p:cNvPr>
          <p:cNvSpPr/>
          <p:nvPr/>
        </p:nvSpPr>
        <p:spPr>
          <a:xfrm>
            <a:off x="8084481"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1" name="直線矢印コネクタ 10">
            <a:extLst>
              <a:ext uri="{FF2B5EF4-FFF2-40B4-BE49-F238E27FC236}">
                <a16:creationId xmlns:a16="http://schemas.microsoft.com/office/drawing/2014/main" id="{9FB76893-F8A9-5249-C842-8C8B6B840151}"/>
              </a:ext>
            </a:extLst>
          </p:cNvPr>
          <p:cNvCxnSpPr>
            <a:cxnSpLocks/>
          </p:cNvCxnSpPr>
          <p:nvPr/>
        </p:nvCxnSpPr>
        <p:spPr>
          <a:xfrm flipV="1">
            <a:off x="328556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FF308431-40F9-A6A9-4548-3E5711A23A2C}"/>
              </a:ext>
            </a:extLst>
          </p:cNvPr>
          <p:cNvSpPr/>
          <p:nvPr/>
        </p:nvSpPr>
        <p:spPr>
          <a:xfrm>
            <a:off x="4341720"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BED8AB47-6A2C-15E0-1219-E2338E671A83}"/>
              </a:ext>
            </a:extLst>
          </p:cNvPr>
          <p:cNvCxnSpPr>
            <a:cxnSpLocks/>
          </p:cNvCxnSpPr>
          <p:nvPr/>
        </p:nvCxnSpPr>
        <p:spPr>
          <a:xfrm flipV="1">
            <a:off x="5159189"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1FEC21A7-011F-5A1D-2A07-4FC30E3F338E}"/>
              </a:ext>
            </a:extLst>
          </p:cNvPr>
          <p:cNvSpPr/>
          <p:nvPr/>
        </p:nvSpPr>
        <p:spPr>
          <a:xfrm>
            <a:off x="6215343"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2AC4D18E-0CF3-6DC1-E692-24292E39C938}"/>
              </a:ext>
            </a:extLst>
          </p:cNvPr>
          <p:cNvCxnSpPr>
            <a:cxnSpLocks/>
          </p:cNvCxnSpPr>
          <p:nvPr/>
        </p:nvCxnSpPr>
        <p:spPr>
          <a:xfrm flipV="1">
            <a:off x="7032812"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77AA7B01-671A-60AC-6CA6-6D88181223EE}"/>
              </a:ext>
            </a:extLst>
          </p:cNvPr>
          <p:cNvSpPr/>
          <p:nvPr/>
        </p:nvSpPr>
        <p:spPr>
          <a:xfrm>
            <a:off x="808896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98DDF160-37E5-2AE2-31BB-BD9907F455DD}"/>
              </a:ext>
            </a:extLst>
          </p:cNvPr>
          <p:cNvCxnSpPr>
            <a:cxnSpLocks/>
          </p:cNvCxnSpPr>
          <p:nvPr/>
        </p:nvCxnSpPr>
        <p:spPr>
          <a:xfrm flipV="1">
            <a:off x="890643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十字形 21">
            <a:extLst>
              <a:ext uri="{FF2B5EF4-FFF2-40B4-BE49-F238E27FC236}">
                <a16:creationId xmlns:a16="http://schemas.microsoft.com/office/drawing/2014/main" id="{941484CD-2337-8F19-CD06-0587723401C1}"/>
              </a:ext>
            </a:extLst>
          </p:cNvPr>
          <p:cNvSpPr/>
          <p:nvPr/>
        </p:nvSpPr>
        <p:spPr>
          <a:xfrm>
            <a:off x="309282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十字形 22">
            <a:extLst>
              <a:ext uri="{FF2B5EF4-FFF2-40B4-BE49-F238E27FC236}">
                <a16:creationId xmlns:a16="http://schemas.microsoft.com/office/drawing/2014/main" id="{EEC8640D-9757-6B91-C428-6B39BF34F112}"/>
              </a:ext>
            </a:extLst>
          </p:cNvPr>
          <p:cNvSpPr/>
          <p:nvPr/>
        </p:nvSpPr>
        <p:spPr>
          <a:xfrm>
            <a:off x="4966444"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十字形 23">
            <a:extLst>
              <a:ext uri="{FF2B5EF4-FFF2-40B4-BE49-F238E27FC236}">
                <a16:creationId xmlns:a16="http://schemas.microsoft.com/office/drawing/2014/main" id="{086FB1C4-BBDA-D5C6-A226-905AF667A8A9}"/>
              </a:ext>
            </a:extLst>
          </p:cNvPr>
          <p:cNvSpPr/>
          <p:nvPr/>
        </p:nvSpPr>
        <p:spPr>
          <a:xfrm>
            <a:off x="6840068"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十字形 24">
            <a:extLst>
              <a:ext uri="{FF2B5EF4-FFF2-40B4-BE49-F238E27FC236}">
                <a16:creationId xmlns:a16="http://schemas.microsoft.com/office/drawing/2014/main" id="{1DB1F6C9-F3DA-9D6D-2575-BA6A3E08A31E}"/>
              </a:ext>
            </a:extLst>
          </p:cNvPr>
          <p:cNvSpPr/>
          <p:nvPr/>
        </p:nvSpPr>
        <p:spPr>
          <a:xfrm>
            <a:off x="871369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20857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A32F6D-84AB-14EE-7118-460E7DA70881}"/>
              </a:ext>
            </a:extLst>
          </p:cNvPr>
          <p:cNvSpPr>
            <a:spLocks noGrp="1"/>
          </p:cNvSpPr>
          <p:nvPr>
            <p:ph type="title"/>
          </p:nvPr>
        </p:nvSpPr>
        <p:spPr/>
        <p:txBody>
          <a:bodyPr/>
          <a:lstStyle/>
          <a:p>
            <a:r>
              <a:rPr kumimoji="1" lang="en-US" altLang="ja-JP" dirty="0"/>
              <a:t>Masked Language Model (MLM)</a:t>
            </a:r>
            <a:endParaRPr kumimoji="1" lang="ja-JP" altLang="en-US" dirty="0"/>
          </a:p>
        </p:txBody>
      </p:sp>
      <p:sp>
        <p:nvSpPr>
          <p:cNvPr id="3" name="コンテンツ プレースホルダー 2">
            <a:extLst>
              <a:ext uri="{FF2B5EF4-FFF2-40B4-BE49-F238E27FC236}">
                <a16:creationId xmlns:a16="http://schemas.microsoft.com/office/drawing/2014/main" id="{34FCC68D-C5A6-373E-2E28-EF54F7CEB4B5}"/>
              </a:ext>
            </a:extLst>
          </p:cNvPr>
          <p:cNvSpPr>
            <a:spLocks noGrp="1"/>
          </p:cNvSpPr>
          <p:nvPr>
            <p:ph idx="1"/>
          </p:nvPr>
        </p:nvSpPr>
        <p:spPr>
          <a:xfrm>
            <a:off x="1097280" y="2000626"/>
            <a:ext cx="10058400" cy="1616634"/>
          </a:xfrm>
        </p:spPr>
        <p:txBody>
          <a:bodyPr>
            <a:normAutofit lnSpcReduction="10000"/>
          </a:bodyPr>
          <a:lstStyle/>
          <a:p>
            <a:r>
              <a:rPr kumimoji="1" lang="ja-JP" altLang="en-US" sz="3200" dirty="0"/>
              <a:t>全体の訓練データである、</a:t>
            </a:r>
            <a:r>
              <a:rPr lang="ja-JP" altLang="en-US" sz="3200" dirty="0"/>
              <a:t>入力テキストの中、</a:t>
            </a:r>
            <a:r>
              <a:rPr kumimoji="1" lang="en-US" altLang="ja-JP" sz="3200" dirty="0"/>
              <a:t>15</a:t>
            </a:r>
            <a:r>
              <a:rPr lang="ja-JP" altLang="en-US" sz="3200" dirty="0"/>
              <a:t>％単語をランダムに選び、</a:t>
            </a:r>
            <a:r>
              <a:rPr lang="en-US" altLang="ja-JP" sz="3200" dirty="0"/>
              <a:t>Masking</a:t>
            </a:r>
            <a:r>
              <a:rPr lang="ja-JP" altLang="en-US" sz="3200" dirty="0"/>
              <a:t>した後、</a:t>
            </a:r>
            <a:r>
              <a:rPr lang="en-US" altLang="ja-JP" sz="3200" dirty="0"/>
              <a:t>Masking</a:t>
            </a:r>
            <a:r>
              <a:rPr lang="ja-JP" altLang="en-US" sz="3200" dirty="0"/>
              <a:t>された単語の予測をすることで文脈を理解していく。</a:t>
            </a:r>
            <a:endParaRPr lang="en-US" altLang="ja-JP" sz="3200" dirty="0"/>
          </a:p>
          <a:p>
            <a:endParaRPr kumimoji="1" lang="ja-JP" altLang="en-US" sz="3200" dirty="0"/>
          </a:p>
        </p:txBody>
      </p:sp>
      <p:graphicFrame>
        <p:nvGraphicFramePr>
          <p:cNvPr id="9" name="グラフ 8">
            <a:extLst>
              <a:ext uri="{FF2B5EF4-FFF2-40B4-BE49-F238E27FC236}">
                <a16:creationId xmlns:a16="http://schemas.microsoft.com/office/drawing/2014/main" id="{2D7D8C3F-F6D9-123B-0742-7634ED02FA91}"/>
              </a:ext>
            </a:extLst>
          </p:cNvPr>
          <p:cNvGraphicFramePr/>
          <p:nvPr>
            <p:extLst>
              <p:ext uri="{D42A27DB-BD31-4B8C-83A1-F6EECF244321}">
                <p14:modId xmlns:p14="http://schemas.microsoft.com/office/powerpoint/2010/main" val="2451221810"/>
              </p:ext>
            </p:extLst>
          </p:nvPr>
        </p:nvGraphicFramePr>
        <p:xfrm>
          <a:off x="-1262946" y="3692015"/>
          <a:ext cx="12664440" cy="285725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777748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8FBFED-7A83-DC48-63E8-90EBC577F50B}"/>
              </a:ext>
            </a:extLst>
          </p:cNvPr>
          <p:cNvSpPr>
            <a:spLocks noGrp="1"/>
          </p:cNvSpPr>
          <p:nvPr>
            <p:ph type="title"/>
          </p:nvPr>
        </p:nvSpPr>
        <p:spPr/>
        <p:txBody>
          <a:bodyPr/>
          <a:lstStyle/>
          <a:p>
            <a:r>
              <a:rPr kumimoji="1" lang="en-US" altLang="ja-JP" dirty="0"/>
              <a:t>Next Sentence Prediction (NSP)</a:t>
            </a:r>
            <a:endParaRPr kumimoji="1" lang="ja-JP" altLang="en-US" dirty="0"/>
          </a:p>
        </p:txBody>
      </p:sp>
      <p:sp>
        <p:nvSpPr>
          <p:cNvPr id="3" name="コンテンツ プレースホルダー 2">
            <a:extLst>
              <a:ext uri="{FF2B5EF4-FFF2-40B4-BE49-F238E27FC236}">
                <a16:creationId xmlns:a16="http://schemas.microsoft.com/office/drawing/2014/main" id="{8E312B25-52FD-F1A5-58CF-6040678A09FB}"/>
              </a:ext>
            </a:extLst>
          </p:cNvPr>
          <p:cNvSpPr>
            <a:spLocks noGrp="1"/>
          </p:cNvSpPr>
          <p:nvPr>
            <p:ph idx="1"/>
          </p:nvPr>
        </p:nvSpPr>
        <p:spPr>
          <a:xfrm>
            <a:off x="1097280" y="1973732"/>
            <a:ext cx="10058400" cy="1589739"/>
          </a:xfrm>
        </p:spPr>
        <p:txBody>
          <a:bodyPr>
            <a:normAutofit lnSpcReduction="10000"/>
          </a:bodyPr>
          <a:lstStyle/>
          <a:p>
            <a:r>
              <a:rPr lang="ja-JP" altLang="en-US" sz="3200" dirty="0">
                <a:solidFill>
                  <a:srgbClr val="0070C0"/>
                </a:solidFill>
              </a:rPr>
              <a:t>繋がる二つの</a:t>
            </a:r>
            <a:r>
              <a:rPr lang="en-US" altLang="ja-JP" sz="3200" dirty="0">
                <a:solidFill>
                  <a:srgbClr val="0070C0"/>
                </a:solidFill>
              </a:rPr>
              <a:t>”</a:t>
            </a:r>
            <a:r>
              <a:rPr lang="ja-JP" altLang="en-US" sz="3200" dirty="0">
                <a:solidFill>
                  <a:srgbClr val="0070C0"/>
                </a:solidFill>
              </a:rPr>
              <a:t>文章</a:t>
            </a:r>
            <a:r>
              <a:rPr lang="en-US" altLang="ja-JP" sz="3200" dirty="0">
                <a:solidFill>
                  <a:srgbClr val="0070C0"/>
                </a:solidFill>
              </a:rPr>
              <a:t>”</a:t>
            </a:r>
            <a:r>
              <a:rPr lang="ja-JP" altLang="en-US" sz="3200" dirty="0"/>
              <a:t>と</a:t>
            </a:r>
            <a:r>
              <a:rPr lang="ja-JP" altLang="en-US" sz="3200" dirty="0">
                <a:solidFill>
                  <a:schemeClr val="accent1"/>
                </a:solidFill>
              </a:rPr>
              <a:t>繋がらない二つの</a:t>
            </a:r>
            <a:r>
              <a:rPr lang="en-US" altLang="ja-JP" sz="3200" dirty="0">
                <a:solidFill>
                  <a:schemeClr val="accent1"/>
                </a:solidFill>
              </a:rPr>
              <a:t>”</a:t>
            </a:r>
            <a:r>
              <a:rPr lang="ja-JP" altLang="en-US" sz="3200" dirty="0">
                <a:solidFill>
                  <a:schemeClr val="accent1"/>
                </a:solidFill>
              </a:rPr>
              <a:t>文章</a:t>
            </a:r>
            <a:r>
              <a:rPr lang="en-US" altLang="ja-JP" sz="3200" dirty="0">
                <a:solidFill>
                  <a:schemeClr val="accent1"/>
                </a:solidFill>
              </a:rPr>
              <a:t>”</a:t>
            </a:r>
            <a:r>
              <a:rPr lang="ja-JP" altLang="en-US" sz="3200" dirty="0"/>
              <a:t>を</a:t>
            </a:r>
            <a:r>
              <a:rPr lang="en-US" altLang="ja-JP" sz="3200" dirty="0">
                <a:solidFill>
                  <a:srgbClr val="0070C0"/>
                </a:solidFill>
              </a:rPr>
              <a:t>50</a:t>
            </a:r>
            <a:r>
              <a:rPr lang="en-US" altLang="ja-JP" sz="3200" dirty="0"/>
              <a:t>:</a:t>
            </a:r>
            <a:r>
              <a:rPr lang="en-US" altLang="ja-JP" sz="3200" dirty="0">
                <a:solidFill>
                  <a:schemeClr val="accent1"/>
                </a:solidFill>
              </a:rPr>
              <a:t>50</a:t>
            </a:r>
            <a:r>
              <a:rPr lang="ja-JP" altLang="en-US" sz="3200" dirty="0"/>
              <a:t>の比率で入力し、繋がるか否か</a:t>
            </a:r>
            <a:r>
              <a:rPr lang="en-US" altLang="ja-JP" sz="3200" dirty="0"/>
              <a:t>Binary Classification</a:t>
            </a:r>
            <a:r>
              <a:rPr lang="ja-JP" altLang="en-US" sz="3200" dirty="0"/>
              <a:t>をする問題を解かせる。</a:t>
            </a:r>
            <a:endParaRPr lang="en-US" altLang="ja-JP" sz="3200" dirty="0"/>
          </a:p>
        </p:txBody>
      </p:sp>
      <p:sp>
        <p:nvSpPr>
          <p:cNvPr id="4" name="四角形: 角を丸くする 3">
            <a:extLst>
              <a:ext uri="{FF2B5EF4-FFF2-40B4-BE49-F238E27FC236}">
                <a16:creationId xmlns:a16="http://schemas.microsoft.com/office/drawing/2014/main" id="{757E3B3C-E3D4-C333-30F1-C71E8B349759}"/>
              </a:ext>
            </a:extLst>
          </p:cNvPr>
          <p:cNvSpPr/>
          <p:nvPr/>
        </p:nvSpPr>
        <p:spPr>
          <a:xfrm>
            <a:off x="1494776" y="4574984"/>
            <a:ext cx="9135571" cy="9248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テキスト ボックス 4">
            <a:extLst>
              <a:ext uri="{FF2B5EF4-FFF2-40B4-BE49-F238E27FC236}">
                <a16:creationId xmlns:a16="http://schemas.microsoft.com/office/drawing/2014/main" id="{F0625D65-D91C-2E9D-466C-40B12499AB9A}"/>
              </a:ext>
            </a:extLst>
          </p:cNvPr>
          <p:cNvSpPr txBox="1"/>
          <p:nvPr/>
        </p:nvSpPr>
        <p:spPr>
          <a:xfrm>
            <a:off x="1280158" y="6027269"/>
            <a:ext cx="10270865" cy="369332"/>
          </a:xfrm>
          <a:prstGeom prst="rect">
            <a:avLst/>
          </a:prstGeom>
          <a:noFill/>
        </p:spPr>
        <p:txBody>
          <a:bodyPr wrap="square" rtlCol="0">
            <a:spAutoFit/>
          </a:bodyPr>
          <a:lstStyle/>
          <a:p>
            <a:r>
              <a:rPr kumimoji="1" lang="en-US" altLang="ja-JP" dirty="0"/>
              <a:t>[CLS]      I       am         a      </a:t>
            </a:r>
            <a:r>
              <a:rPr kumimoji="1" lang="en-US" altLang="ja-JP" b="1" dirty="0">
                <a:solidFill>
                  <a:srgbClr val="FF0000"/>
                </a:solidFill>
              </a:rPr>
              <a:t>king</a:t>
            </a:r>
            <a:r>
              <a:rPr kumimoji="1" lang="en-US" altLang="ja-JP" dirty="0"/>
              <a:t>      of        To    ##kai [SEP]   my  </a:t>
            </a:r>
            <a:r>
              <a:rPr kumimoji="1" lang="en-US" altLang="ja-JP" b="1" dirty="0">
                <a:solidFill>
                  <a:srgbClr val="FF0000"/>
                </a:solidFill>
              </a:rPr>
              <a:t>[MASK]</a:t>
            </a:r>
            <a:r>
              <a:rPr kumimoji="1" lang="en-US" altLang="ja-JP" dirty="0"/>
              <a:t>    is  </a:t>
            </a:r>
            <a:r>
              <a:rPr kumimoji="1" lang="en-US" altLang="ja-JP" sz="1400" dirty="0"/>
              <a:t>information </a:t>
            </a:r>
            <a:r>
              <a:rPr kumimoji="1" lang="en-US" altLang="ja-JP" sz="1400" b="1" dirty="0">
                <a:solidFill>
                  <a:srgbClr val="FF0000"/>
                </a:solidFill>
              </a:rPr>
              <a:t>science</a:t>
            </a:r>
            <a:r>
              <a:rPr kumimoji="1" lang="en-US" altLang="ja-JP" sz="1400" dirty="0"/>
              <a:t> </a:t>
            </a:r>
            <a:r>
              <a:rPr kumimoji="1" lang="en-US" altLang="ja-JP" dirty="0"/>
              <a:t>[SEP]</a:t>
            </a:r>
            <a:endParaRPr kumimoji="1" lang="ja-JP" altLang="en-US" dirty="0"/>
          </a:p>
        </p:txBody>
      </p:sp>
      <p:sp>
        <p:nvSpPr>
          <p:cNvPr id="6" name="正方形/長方形 5">
            <a:extLst>
              <a:ext uri="{FF2B5EF4-FFF2-40B4-BE49-F238E27FC236}">
                <a16:creationId xmlns:a16="http://schemas.microsoft.com/office/drawing/2014/main" id="{7CF3F0F8-25CE-EAFE-F1F1-BCBA31103D7C}"/>
              </a:ext>
            </a:extLst>
          </p:cNvPr>
          <p:cNvSpPr/>
          <p:nvPr/>
        </p:nvSpPr>
        <p:spPr>
          <a:xfrm>
            <a:off x="1494776"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46AB0C7-F7F9-942A-9D20-054A0AE4AD30}"/>
              </a:ext>
            </a:extLst>
          </p:cNvPr>
          <p:cNvSpPr/>
          <p:nvPr/>
        </p:nvSpPr>
        <p:spPr>
          <a:xfrm>
            <a:off x="2117823"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6E493E65-62E7-1928-4317-2640C7631C22}"/>
              </a:ext>
            </a:extLst>
          </p:cNvPr>
          <p:cNvSpPr/>
          <p:nvPr/>
        </p:nvSpPr>
        <p:spPr>
          <a:xfrm>
            <a:off x="2740870" y="5830937"/>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A3B0D3D-1E9D-7D08-F5BF-5270BBE14098}"/>
              </a:ext>
            </a:extLst>
          </p:cNvPr>
          <p:cNvSpPr/>
          <p:nvPr/>
        </p:nvSpPr>
        <p:spPr>
          <a:xfrm>
            <a:off x="3363917"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D60AA7CF-0779-F71F-22ED-8B23570FA439}"/>
              </a:ext>
            </a:extLst>
          </p:cNvPr>
          <p:cNvSpPr/>
          <p:nvPr/>
        </p:nvSpPr>
        <p:spPr>
          <a:xfrm>
            <a:off x="3986964" y="583670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76DDB928-CC69-3A22-D48E-FE5178616F94}"/>
              </a:ext>
            </a:extLst>
          </p:cNvPr>
          <p:cNvSpPr/>
          <p:nvPr/>
        </p:nvSpPr>
        <p:spPr>
          <a:xfrm>
            <a:off x="4610011"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C3E2094-81A9-0815-29BC-A078849B4E94}"/>
              </a:ext>
            </a:extLst>
          </p:cNvPr>
          <p:cNvSpPr/>
          <p:nvPr/>
        </p:nvSpPr>
        <p:spPr>
          <a:xfrm>
            <a:off x="5233058"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0BD722E-D50E-2514-AEB3-4B1952F9C3DD}"/>
              </a:ext>
            </a:extLst>
          </p:cNvPr>
          <p:cNvSpPr/>
          <p:nvPr/>
        </p:nvSpPr>
        <p:spPr>
          <a:xfrm>
            <a:off x="5856105"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50D89A8E-5BA3-E3B5-C180-110213110FB3}"/>
              </a:ext>
            </a:extLst>
          </p:cNvPr>
          <p:cNvSpPr/>
          <p:nvPr/>
        </p:nvSpPr>
        <p:spPr>
          <a:xfrm>
            <a:off x="6479152"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A95DDA23-C172-4C4E-C02A-EC057255CFAB}"/>
              </a:ext>
            </a:extLst>
          </p:cNvPr>
          <p:cNvSpPr/>
          <p:nvPr/>
        </p:nvSpPr>
        <p:spPr>
          <a:xfrm>
            <a:off x="7102199"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EFD7CCB4-9AB5-8C45-1443-122012232663}"/>
              </a:ext>
            </a:extLst>
          </p:cNvPr>
          <p:cNvSpPr/>
          <p:nvPr/>
        </p:nvSpPr>
        <p:spPr>
          <a:xfrm>
            <a:off x="7725246"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3942159E-49C2-052A-F2B6-C72F23D58767}"/>
              </a:ext>
            </a:extLst>
          </p:cNvPr>
          <p:cNvSpPr/>
          <p:nvPr/>
        </p:nvSpPr>
        <p:spPr>
          <a:xfrm>
            <a:off x="8348293"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E8160AB3-FC3B-F318-FE34-ACE44614A70D}"/>
              </a:ext>
            </a:extLst>
          </p:cNvPr>
          <p:cNvSpPr/>
          <p:nvPr/>
        </p:nvSpPr>
        <p:spPr>
          <a:xfrm>
            <a:off x="8971340"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83803E1-C2A5-3E7C-96CA-FC2B12DF5EDE}"/>
              </a:ext>
            </a:extLst>
          </p:cNvPr>
          <p:cNvSpPr/>
          <p:nvPr/>
        </p:nvSpPr>
        <p:spPr>
          <a:xfrm>
            <a:off x="9594387"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C61EE21A-0BF8-5682-C0DC-C8A98FAAE88F}"/>
              </a:ext>
            </a:extLst>
          </p:cNvPr>
          <p:cNvSpPr/>
          <p:nvPr/>
        </p:nvSpPr>
        <p:spPr>
          <a:xfrm>
            <a:off x="10217434"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矢印: 上 34">
            <a:extLst>
              <a:ext uri="{FF2B5EF4-FFF2-40B4-BE49-F238E27FC236}">
                <a16:creationId xmlns:a16="http://schemas.microsoft.com/office/drawing/2014/main" id="{B1B5C0D3-980A-380A-7034-5FE9D4D40325}"/>
              </a:ext>
            </a:extLst>
          </p:cNvPr>
          <p:cNvSpPr/>
          <p:nvPr/>
        </p:nvSpPr>
        <p:spPr>
          <a:xfrm>
            <a:off x="2223512" y="5550018"/>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矢印: 上 35">
            <a:extLst>
              <a:ext uri="{FF2B5EF4-FFF2-40B4-BE49-F238E27FC236}">
                <a16:creationId xmlns:a16="http://schemas.microsoft.com/office/drawing/2014/main" id="{70DD8292-A730-1FD0-E9F4-E5A00DB39256}"/>
              </a:ext>
            </a:extLst>
          </p:cNvPr>
          <p:cNvSpPr/>
          <p:nvPr/>
        </p:nvSpPr>
        <p:spPr>
          <a:xfrm>
            <a:off x="1598147" y="554173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上 36">
            <a:extLst>
              <a:ext uri="{FF2B5EF4-FFF2-40B4-BE49-F238E27FC236}">
                <a16:creationId xmlns:a16="http://schemas.microsoft.com/office/drawing/2014/main" id="{8CEA6C2E-78F6-9DE0-E63C-B4A5F76A12EF}"/>
              </a:ext>
            </a:extLst>
          </p:cNvPr>
          <p:cNvSpPr/>
          <p:nvPr/>
        </p:nvSpPr>
        <p:spPr>
          <a:xfrm>
            <a:off x="28465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上 37">
            <a:extLst>
              <a:ext uri="{FF2B5EF4-FFF2-40B4-BE49-F238E27FC236}">
                <a16:creationId xmlns:a16="http://schemas.microsoft.com/office/drawing/2014/main" id="{DF3DD846-EF8F-9585-6C2B-0BD8B46B089C}"/>
              </a:ext>
            </a:extLst>
          </p:cNvPr>
          <p:cNvSpPr/>
          <p:nvPr/>
        </p:nvSpPr>
        <p:spPr>
          <a:xfrm>
            <a:off x="345641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上 38">
            <a:extLst>
              <a:ext uri="{FF2B5EF4-FFF2-40B4-BE49-F238E27FC236}">
                <a16:creationId xmlns:a16="http://schemas.microsoft.com/office/drawing/2014/main" id="{AC6941DF-6714-022B-17B1-F04C807A7B9D}"/>
              </a:ext>
            </a:extLst>
          </p:cNvPr>
          <p:cNvSpPr/>
          <p:nvPr/>
        </p:nvSpPr>
        <p:spPr>
          <a:xfrm>
            <a:off x="4084899" y="5544930"/>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上 39">
            <a:extLst>
              <a:ext uri="{FF2B5EF4-FFF2-40B4-BE49-F238E27FC236}">
                <a16:creationId xmlns:a16="http://schemas.microsoft.com/office/drawing/2014/main" id="{201C26CF-1717-8994-8657-583980AD3467}"/>
              </a:ext>
            </a:extLst>
          </p:cNvPr>
          <p:cNvSpPr/>
          <p:nvPr/>
        </p:nvSpPr>
        <p:spPr>
          <a:xfrm>
            <a:off x="4715700"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上 40">
            <a:extLst>
              <a:ext uri="{FF2B5EF4-FFF2-40B4-BE49-F238E27FC236}">
                <a16:creationId xmlns:a16="http://schemas.microsoft.com/office/drawing/2014/main" id="{8B5A6A6E-5AB2-C5EE-AC4D-53DFE02D5AB3}"/>
              </a:ext>
            </a:extLst>
          </p:cNvPr>
          <p:cNvSpPr/>
          <p:nvPr/>
        </p:nvSpPr>
        <p:spPr>
          <a:xfrm>
            <a:off x="5322102"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矢印: 上 41">
            <a:extLst>
              <a:ext uri="{FF2B5EF4-FFF2-40B4-BE49-F238E27FC236}">
                <a16:creationId xmlns:a16="http://schemas.microsoft.com/office/drawing/2014/main" id="{EF5C6F38-4A59-3438-9D27-02B06C62441B}"/>
              </a:ext>
            </a:extLst>
          </p:cNvPr>
          <p:cNvSpPr/>
          <p:nvPr/>
        </p:nvSpPr>
        <p:spPr>
          <a:xfrm>
            <a:off x="5941384"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矢印: 上 42">
            <a:extLst>
              <a:ext uri="{FF2B5EF4-FFF2-40B4-BE49-F238E27FC236}">
                <a16:creationId xmlns:a16="http://schemas.microsoft.com/office/drawing/2014/main" id="{E9C9ED57-48E9-E7B6-D7EC-3E0A044B8036}"/>
              </a:ext>
            </a:extLst>
          </p:cNvPr>
          <p:cNvSpPr/>
          <p:nvPr/>
        </p:nvSpPr>
        <p:spPr>
          <a:xfrm>
            <a:off x="6569689"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上 43">
            <a:extLst>
              <a:ext uri="{FF2B5EF4-FFF2-40B4-BE49-F238E27FC236}">
                <a16:creationId xmlns:a16="http://schemas.microsoft.com/office/drawing/2014/main" id="{5EA89776-AFD1-05A1-8FB7-5B8D249B5095}"/>
              </a:ext>
            </a:extLst>
          </p:cNvPr>
          <p:cNvSpPr/>
          <p:nvPr/>
        </p:nvSpPr>
        <p:spPr>
          <a:xfrm>
            <a:off x="72017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矢印: 上 44">
            <a:extLst>
              <a:ext uri="{FF2B5EF4-FFF2-40B4-BE49-F238E27FC236}">
                <a16:creationId xmlns:a16="http://schemas.microsoft.com/office/drawing/2014/main" id="{66764547-C094-7316-7BD7-A420498E5724}"/>
              </a:ext>
            </a:extLst>
          </p:cNvPr>
          <p:cNvSpPr/>
          <p:nvPr/>
        </p:nvSpPr>
        <p:spPr>
          <a:xfrm>
            <a:off x="7822960"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矢印: 上 45">
            <a:extLst>
              <a:ext uri="{FF2B5EF4-FFF2-40B4-BE49-F238E27FC236}">
                <a16:creationId xmlns:a16="http://schemas.microsoft.com/office/drawing/2014/main" id="{782D8891-F933-834C-EFCA-93C667F24A8D}"/>
              </a:ext>
            </a:extLst>
          </p:cNvPr>
          <p:cNvSpPr/>
          <p:nvPr/>
        </p:nvSpPr>
        <p:spPr>
          <a:xfrm>
            <a:off x="8448545" y="554735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矢印: 上 46">
            <a:extLst>
              <a:ext uri="{FF2B5EF4-FFF2-40B4-BE49-F238E27FC236}">
                <a16:creationId xmlns:a16="http://schemas.microsoft.com/office/drawing/2014/main" id="{BCA3040D-9EFF-2A1F-18BB-7807CACB1632}"/>
              </a:ext>
            </a:extLst>
          </p:cNvPr>
          <p:cNvSpPr/>
          <p:nvPr/>
        </p:nvSpPr>
        <p:spPr>
          <a:xfrm>
            <a:off x="906436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上 47">
            <a:extLst>
              <a:ext uri="{FF2B5EF4-FFF2-40B4-BE49-F238E27FC236}">
                <a16:creationId xmlns:a16="http://schemas.microsoft.com/office/drawing/2014/main" id="{AC2A1E98-961C-C86F-73FC-4E8493502DBA}"/>
              </a:ext>
            </a:extLst>
          </p:cNvPr>
          <p:cNvSpPr/>
          <p:nvPr/>
        </p:nvSpPr>
        <p:spPr>
          <a:xfrm>
            <a:off x="9690193"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矢印: 上 48">
            <a:extLst>
              <a:ext uri="{FF2B5EF4-FFF2-40B4-BE49-F238E27FC236}">
                <a16:creationId xmlns:a16="http://schemas.microsoft.com/office/drawing/2014/main" id="{52068065-C73F-7CF7-667C-11D3F7093301}"/>
              </a:ext>
            </a:extLst>
          </p:cNvPr>
          <p:cNvSpPr/>
          <p:nvPr/>
        </p:nvSpPr>
        <p:spPr>
          <a:xfrm>
            <a:off x="10321451" y="5541726"/>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00944EA5-E458-3A51-EA64-FAAE2F708DCB}"/>
              </a:ext>
            </a:extLst>
          </p:cNvPr>
          <p:cNvSpPr/>
          <p:nvPr/>
        </p:nvSpPr>
        <p:spPr>
          <a:xfrm>
            <a:off x="1494776"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CA6234AD-A0E4-1D7B-DBF9-56AD844BA222}"/>
              </a:ext>
            </a:extLst>
          </p:cNvPr>
          <p:cNvSpPr/>
          <p:nvPr/>
        </p:nvSpPr>
        <p:spPr>
          <a:xfrm>
            <a:off x="2117823"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5DFE53C9-7B14-D83A-5DAA-8A348C3F9497}"/>
              </a:ext>
            </a:extLst>
          </p:cNvPr>
          <p:cNvSpPr/>
          <p:nvPr/>
        </p:nvSpPr>
        <p:spPr>
          <a:xfrm>
            <a:off x="2740870" y="4259955"/>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BC793BE6-106C-6795-B925-28A49A812989}"/>
              </a:ext>
            </a:extLst>
          </p:cNvPr>
          <p:cNvSpPr/>
          <p:nvPr/>
        </p:nvSpPr>
        <p:spPr>
          <a:xfrm>
            <a:off x="3363917"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77443D6C-F040-048C-FEA7-FA64EAED8EC1}"/>
              </a:ext>
            </a:extLst>
          </p:cNvPr>
          <p:cNvSpPr/>
          <p:nvPr/>
        </p:nvSpPr>
        <p:spPr>
          <a:xfrm>
            <a:off x="3986964" y="426572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30A36C48-A2C0-DC5C-87E1-36377216783B}"/>
              </a:ext>
            </a:extLst>
          </p:cNvPr>
          <p:cNvSpPr/>
          <p:nvPr/>
        </p:nvSpPr>
        <p:spPr>
          <a:xfrm>
            <a:off x="4610011"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765DA4D6-194B-4031-38F2-2C087303E3DF}"/>
              </a:ext>
            </a:extLst>
          </p:cNvPr>
          <p:cNvSpPr/>
          <p:nvPr/>
        </p:nvSpPr>
        <p:spPr>
          <a:xfrm>
            <a:off x="5233058"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93E6864A-D0D5-D7F2-D1D1-82095B1C8BF0}"/>
              </a:ext>
            </a:extLst>
          </p:cNvPr>
          <p:cNvSpPr/>
          <p:nvPr/>
        </p:nvSpPr>
        <p:spPr>
          <a:xfrm>
            <a:off x="5856105"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458F7FFB-8797-600A-9B9C-27BC687B95C0}"/>
              </a:ext>
            </a:extLst>
          </p:cNvPr>
          <p:cNvSpPr/>
          <p:nvPr/>
        </p:nvSpPr>
        <p:spPr>
          <a:xfrm>
            <a:off x="6479152"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20DD3275-EE35-39E4-BA9F-5E03C7EF31F7}"/>
              </a:ext>
            </a:extLst>
          </p:cNvPr>
          <p:cNvSpPr/>
          <p:nvPr/>
        </p:nvSpPr>
        <p:spPr>
          <a:xfrm>
            <a:off x="7102199"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DA91DA4C-AEB0-C9C1-5BEE-F7CEE715A296}"/>
              </a:ext>
            </a:extLst>
          </p:cNvPr>
          <p:cNvSpPr/>
          <p:nvPr/>
        </p:nvSpPr>
        <p:spPr>
          <a:xfrm>
            <a:off x="7725246"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3EE1A290-582C-3DBA-D65C-813AC51ACA01}"/>
              </a:ext>
            </a:extLst>
          </p:cNvPr>
          <p:cNvSpPr/>
          <p:nvPr/>
        </p:nvSpPr>
        <p:spPr>
          <a:xfrm>
            <a:off x="8348293"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95142EBA-4D68-2DD3-D23C-C16B4DDBDF3A}"/>
              </a:ext>
            </a:extLst>
          </p:cNvPr>
          <p:cNvSpPr/>
          <p:nvPr/>
        </p:nvSpPr>
        <p:spPr>
          <a:xfrm>
            <a:off x="8971340"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12A6137F-B484-AA47-A5D6-793D9AC1BFBE}"/>
              </a:ext>
            </a:extLst>
          </p:cNvPr>
          <p:cNvSpPr/>
          <p:nvPr/>
        </p:nvSpPr>
        <p:spPr>
          <a:xfrm>
            <a:off x="9594387"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634BADA6-351A-74B1-21E3-60772AF8269D}"/>
              </a:ext>
            </a:extLst>
          </p:cNvPr>
          <p:cNvSpPr/>
          <p:nvPr/>
        </p:nvSpPr>
        <p:spPr>
          <a:xfrm>
            <a:off x="10217434"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四角形: 角を丸くする 64">
            <a:extLst>
              <a:ext uri="{FF2B5EF4-FFF2-40B4-BE49-F238E27FC236}">
                <a16:creationId xmlns:a16="http://schemas.microsoft.com/office/drawing/2014/main" id="{5ECCE6B1-B2C8-E5F3-EA38-F35BEB4621AC}"/>
              </a:ext>
            </a:extLst>
          </p:cNvPr>
          <p:cNvSpPr/>
          <p:nvPr/>
        </p:nvSpPr>
        <p:spPr>
          <a:xfrm>
            <a:off x="357431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6" name="四角形: 角を丸くする 65">
            <a:extLst>
              <a:ext uri="{FF2B5EF4-FFF2-40B4-BE49-F238E27FC236}">
                <a16:creationId xmlns:a16="http://schemas.microsoft.com/office/drawing/2014/main" id="{3B173F02-DCEC-056D-A37B-9F9EFAF37370}"/>
              </a:ext>
            </a:extLst>
          </p:cNvPr>
          <p:cNvSpPr/>
          <p:nvPr/>
        </p:nvSpPr>
        <p:spPr>
          <a:xfrm>
            <a:off x="7305369" y="3523244"/>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7" name="四角形: 角を丸くする 66">
            <a:extLst>
              <a:ext uri="{FF2B5EF4-FFF2-40B4-BE49-F238E27FC236}">
                <a16:creationId xmlns:a16="http://schemas.microsoft.com/office/drawing/2014/main" id="{93246FDE-332C-F750-5CA7-FF3B83CE20A8}"/>
              </a:ext>
            </a:extLst>
          </p:cNvPr>
          <p:cNvSpPr/>
          <p:nvPr/>
        </p:nvSpPr>
        <p:spPr>
          <a:xfrm>
            <a:off x="917779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8" name="四角形: 角を丸くする 67">
            <a:extLst>
              <a:ext uri="{FF2B5EF4-FFF2-40B4-BE49-F238E27FC236}">
                <a16:creationId xmlns:a16="http://schemas.microsoft.com/office/drawing/2014/main" id="{DEFC94FC-76AF-FD0C-A0ED-9C0145961236}"/>
              </a:ext>
            </a:extLst>
          </p:cNvPr>
          <p:cNvSpPr/>
          <p:nvPr/>
        </p:nvSpPr>
        <p:spPr>
          <a:xfrm>
            <a:off x="1083833"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NSP</a:t>
            </a:r>
          </a:p>
          <a:p>
            <a:pPr algn="ctr"/>
            <a:r>
              <a:rPr kumimoji="1" lang="en-US" altLang="ja-JP" dirty="0"/>
              <a:t>Classifier</a:t>
            </a:r>
            <a:endParaRPr kumimoji="1" lang="ja-JP" altLang="en-US" dirty="0"/>
          </a:p>
        </p:txBody>
      </p:sp>
      <p:cxnSp>
        <p:nvCxnSpPr>
          <p:cNvPr id="72" name="直線矢印コネクタ 71">
            <a:extLst>
              <a:ext uri="{FF2B5EF4-FFF2-40B4-BE49-F238E27FC236}">
                <a16:creationId xmlns:a16="http://schemas.microsoft.com/office/drawing/2014/main" id="{91F1D942-C041-2226-34C3-9CEB90E68489}"/>
              </a:ext>
            </a:extLst>
          </p:cNvPr>
          <p:cNvCxnSpPr>
            <a:stCxn id="50" idx="0"/>
            <a:endCxn id="68" idx="2"/>
          </p:cNvCxnSpPr>
          <p:nvPr/>
        </p:nvCxnSpPr>
        <p:spPr>
          <a:xfrm flipV="1">
            <a:off x="1701233" y="4107136"/>
            <a:ext cx="6394" cy="1528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6" name="直線矢印コネクタ 75">
            <a:extLst>
              <a:ext uri="{FF2B5EF4-FFF2-40B4-BE49-F238E27FC236}">
                <a16:creationId xmlns:a16="http://schemas.microsoft.com/office/drawing/2014/main" id="{BD908222-826B-D113-9639-B7C637C92E45}"/>
              </a:ext>
            </a:extLst>
          </p:cNvPr>
          <p:cNvCxnSpPr>
            <a:stCxn id="54" idx="0"/>
            <a:endCxn id="65" idx="2"/>
          </p:cNvCxnSpPr>
          <p:nvPr/>
        </p:nvCxnSpPr>
        <p:spPr>
          <a:xfrm flipV="1">
            <a:off x="4193421" y="4107136"/>
            <a:ext cx="4689" cy="1585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線矢印コネクタ 78">
            <a:extLst>
              <a:ext uri="{FF2B5EF4-FFF2-40B4-BE49-F238E27FC236}">
                <a16:creationId xmlns:a16="http://schemas.microsoft.com/office/drawing/2014/main" id="{C0D3F999-6375-B835-0172-B00F14E6FB69}"/>
              </a:ext>
            </a:extLst>
          </p:cNvPr>
          <p:cNvCxnSpPr>
            <a:stCxn id="60" idx="0"/>
            <a:endCxn id="66" idx="2"/>
          </p:cNvCxnSpPr>
          <p:nvPr/>
        </p:nvCxnSpPr>
        <p:spPr>
          <a:xfrm flipH="1" flipV="1">
            <a:off x="7929163" y="4107707"/>
            <a:ext cx="2540" cy="1522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1" name="直線矢印コネクタ 80">
            <a:extLst>
              <a:ext uri="{FF2B5EF4-FFF2-40B4-BE49-F238E27FC236}">
                <a16:creationId xmlns:a16="http://schemas.microsoft.com/office/drawing/2014/main" id="{D74F10D5-35CA-78A1-C641-082C809FACD9}"/>
              </a:ext>
            </a:extLst>
          </p:cNvPr>
          <p:cNvCxnSpPr>
            <a:stCxn id="63" idx="0"/>
            <a:endCxn id="67" idx="2"/>
          </p:cNvCxnSpPr>
          <p:nvPr/>
        </p:nvCxnSpPr>
        <p:spPr>
          <a:xfrm flipV="1">
            <a:off x="9800844" y="4107136"/>
            <a:ext cx="746" cy="1528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04924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D96334-6B7E-C77D-5B51-62CB88CE9344}"/>
              </a:ext>
            </a:extLst>
          </p:cNvPr>
          <p:cNvSpPr>
            <a:spLocks noGrp="1"/>
          </p:cNvSpPr>
          <p:nvPr>
            <p:ph type="title"/>
          </p:nvPr>
        </p:nvSpPr>
        <p:spPr/>
        <p:txBody>
          <a:bodyPr/>
          <a:lstStyle/>
          <a:p>
            <a:r>
              <a:rPr kumimoji="1" lang="en-US" altLang="ja-JP" dirty="0"/>
              <a:t>Segment Embedding</a:t>
            </a:r>
            <a:endParaRPr kumimoji="1" lang="ja-JP" altLang="en-US" dirty="0"/>
          </a:p>
        </p:txBody>
      </p:sp>
      <p:sp>
        <p:nvSpPr>
          <p:cNvPr id="4" name="四角形: 角を丸くする 3">
            <a:extLst>
              <a:ext uri="{FF2B5EF4-FFF2-40B4-BE49-F238E27FC236}">
                <a16:creationId xmlns:a16="http://schemas.microsoft.com/office/drawing/2014/main" id="{345B4D35-2788-6FD3-D973-D8E73638DB67}"/>
              </a:ext>
            </a:extLst>
          </p:cNvPr>
          <p:cNvSpPr/>
          <p:nvPr/>
        </p:nvSpPr>
        <p:spPr>
          <a:xfrm>
            <a:off x="3664880" y="2369372"/>
            <a:ext cx="7255806" cy="131512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正方形/長方形 4">
            <a:extLst>
              <a:ext uri="{FF2B5EF4-FFF2-40B4-BE49-F238E27FC236}">
                <a16:creationId xmlns:a16="http://schemas.microsoft.com/office/drawing/2014/main" id="{571646E4-335D-93D1-2AE2-D5E657253161}"/>
              </a:ext>
            </a:extLst>
          </p:cNvPr>
          <p:cNvSpPr/>
          <p:nvPr/>
        </p:nvSpPr>
        <p:spPr>
          <a:xfrm>
            <a:off x="366936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277B9D1-7ABD-1104-B0A1-A9093B9B602E}"/>
              </a:ext>
            </a:extLst>
          </p:cNvPr>
          <p:cNvSpPr/>
          <p:nvPr/>
        </p:nvSpPr>
        <p:spPr>
          <a:xfrm>
            <a:off x="3664880" y="4840942"/>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7" name="正方形/長方形 6">
            <a:extLst>
              <a:ext uri="{FF2B5EF4-FFF2-40B4-BE49-F238E27FC236}">
                <a16:creationId xmlns:a16="http://schemas.microsoft.com/office/drawing/2014/main" id="{6CD161D8-341B-77A4-3643-B73FA090D72E}"/>
              </a:ext>
            </a:extLst>
          </p:cNvPr>
          <p:cNvSpPr/>
          <p:nvPr/>
        </p:nvSpPr>
        <p:spPr>
          <a:xfrm>
            <a:off x="5538504"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8" name="正方形/長方形 7">
            <a:extLst>
              <a:ext uri="{FF2B5EF4-FFF2-40B4-BE49-F238E27FC236}">
                <a16:creationId xmlns:a16="http://schemas.microsoft.com/office/drawing/2014/main" id="{1FCA0B6E-B50F-E7F7-6F33-7B1D45A57ED1}"/>
              </a:ext>
            </a:extLst>
          </p:cNvPr>
          <p:cNvSpPr/>
          <p:nvPr/>
        </p:nvSpPr>
        <p:spPr>
          <a:xfrm>
            <a:off x="7412130" y="4840942"/>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9" name="正方形/長方形 8">
            <a:extLst>
              <a:ext uri="{FF2B5EF4-FFF2-40B4-BE49-F238E27FC236}">
                <a16:creationId xmlns:a16="http://schemas.microsoft.com/office/drawing/2014/main" id="{08AA1D30-7737-BE92-D5C5-4949AFFC45DC}"/>
              </a:ext>
            </a:extLst>
          </p:cNvPr>
          <p:cNvSpPr/>
          <p:nvPr/>
        </p:nvSpPr>
        <p:spPr>
          <a:xfrm>
            <a:off x="9285750"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0" name="直線矢印コネクタ 9">
            <a:extLst>
              <a:ext uri="{FF2B5EF4-FFF2-40B4-BE49-F238E27FC236}">
                <a16:creationId xmlns:a16="http://schemas.microsoft.com/office/drawing/2014/main" id="{00ADDFD7-D57A-43C4-C88B-9F4AEE9AC554}"/>
              </a:ext>
            </a:extLst>
          </p:cNvPr>
          <p:cNvCxnSpPr>
            <a:cxnSpLocks/>
          </p:cNvCxnSpPr>
          <p:nvPr/>
        </p:nvCxnSpPr>
        <p:spPr>
          <a:xfrm flipV="1">
            <a:off x="448234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D81A4ADF-3F89-7E78-C9F6-83BEBA9F51FC}"/>
              </a:ext>
            </a:extLst>
          </p:cNvPr>
          <p:cNvSpPr/>
          <p:nvPr/>
        </p:nvSpPr>
        <p:spPr>
          <a:xfrm>
            <a:off x="5542989"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6DC3AC89-99DD-7775-62F2-E767479C4A3A}"/>
              </a:ext>
            </a:extLst>
          </p:cNvPr>
          <p:cNvCxnSpPr>
            <a:cxnSpLocks/>
          </p:cNvCxnSpPr>
          <p:nvPr/>
        </p:nvCxnSpPr>
        <p:spPr>
          <a:xfrm flipV="1">
            <a:off x="6355973"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C4A52D79-6EC4-B5D3-2F54-5A0A8EA32E52}"/>
              </a:ext>
            </a:extLst>
          </p:cNvPr>
          <p:cNvSpPr/>
          <p:nvPr/>
        </p:nvSpPr>
        <p:spPr>
          <a:xfrm>
            <a:off x="7416612"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20D18461-F2A9-9C51-3841-771F00FA5D9F}"/>
              </a:ext>
            </a:extLst>
          </p:cNvPr>
          <p:cNvCxnSpPr>
            <a:cxnSpLocks/>
          </p:cNvCxnSpPr>
          <p:nvPr/>
        </p:nvCxnSpPr>
        <p:spPr>
          <a:xfrm flipV="1">
            <a:off x="8229596"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3B4B9835-12B2-9C56-55B7-41BBC6ADB11E}"/>
              </a:ext>
            </a:extLst>
          </p:cNvPr>
          <p:cNvSpPr/>
          <p:nvPr/>
        </p:nvSpPr>
        <p:spPr>
          <a:xfrm>
            <a:off x="929023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79306E8E-1D7E-3343-70A4-D39958CD7B57}"/>
              </a:ext>
            </a:extLst>
          </p:cNvPr>
          <p:cNvCxnSpPr>
            <a:cxnSpLocks/>
          </p:cNvCxnSpPr>
          <p:nvPr/>
        </p:nvCxnSpPr>
        <p:spPr>
          <a:xfrm flipV="1">
            <a:off x="1010321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十字形 16">
            <a:extLst>
              <a:ext uri="{FF2B5EF4-FFF2-40B4-BE49-F238E27FC236}">
                <a16:creationId xmlns:a16="http://schemas.microsoft.com/office/drawing/2014/main" id="{9A7840C5-D713-6D5D-F2AB-6B5310A212B3}"/>
              </a:ext>
            </a:extLst>
          </p:cNvPr>
          <p:cNvSpPr/>
          <p:nvPr/>
        </p:nvSpPr>
        <p:spPr>
          <a:xfrm>
            <a:off x="429408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十字形 17">
            <a:extLst>
              <a:ext uri="{FF2B5EF4-FFF2-40B4-BE49-F238E27FC236}">
                <a16:creationId xmlns:a16="http://schemas.microsoft.com/office/drawing/2014/main" id="{940E06EC-BABD-06B2-96F2-E3D2F0719303}"/>
              </a:ext>
            </a:extLst>
          </p:cNvPr>
          <p:cNvSpPr/>
          <p:nvPr/>
        </p:nvSpPr>
        <p:spPr>
          <a:xfrm>
            <a:off x="6167713"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十字形 18">
            <a:extLst>
              <a:ext uri="{FF2B5EF4-FFF2-40B4-BE49-F238E27FC236}">
                <a16:creationId xmlns:a16="http://schemas.microsoft.com/office/drawing/2014/main" id="{7C179532-6CB5-AE5B-70F1-B5DE7A15CB2A}"/>
              </a:ext>
            </a:extLst>
          </p:cNvPr>
          <p:cNvSpPr/>
          <p:nvPr/>
        </p:nvSpPr>
        <p:spPr>
          <a:xfrm>
            <a:off x="8041337"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十字形 19">
            <a:extLst>
              <a:ext uri="{FF2B5EF4-FFF2-40B4-BE49-F238E27FC236}">
                <a16:creationId xmlns:a16="http://schemas.microsoft.com/office/drawing/2014/main" id="{439B511B-45ED-8309-89D2-459D1D801B71}"/>
              </a:ext>
            </a:extLst>
          </p:cNvPr>
          <p:cNvSpPr/>
          <p:nvPr/>
        </p:nvSpPr>
        <p:spPr>
          <a:xfrm>
            <a:off x="991495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848BDE1-3659-23C0-4619-76170D1D66B2}"/>
              </a:ext>
            </a:extLst>
          </p:cNvPr>
          <p:cNvSpPr/>
          <p:nvPr/>
        </p:nvSpPr>
        <p:spPr>
          <a:xfrm>
            <a:off x="3669366"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2" name="正方形/長方形 21">
            <a:extLst>
              <a:ext uri="{FF2B5EF4-FFF2-40B4-BE49-F238E27FC236}">
                <a16:creationId xmlns:a16="http://schemas.microsoft.com/office/drawing/2014/main" id="{94DCDCCF-BFC2-342A-1A1A-48B24045AB6A}"/>
              </a:ext>
            </a:extLst>
          </p:cNvPr>
          <p:cNvSpPr/>
          <p:nvPr/>
        </p:nvSpPr>
        <p:spPr>
          <a:xfrm>
            <a:off x="5542990"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3" name="正方形/長方形 22">
            <a:extLst>
              <a:ext uri="{FF2B5EF4-FFF2-40B4-BE49-F238E27FC236}">
                <a16:creationId xmlns:a16="http://schemas.microsoft.com/office/drawing/2014/main" id="{89B58B60-264D-B123-6CC3-2E70AC0FFAA3}"/>
              </a:ext>
            </a:extLst>
          </p:cNvPr>
          <p:cNvSpPr/>
          <p:nvPr/>
        </p:nvSpPr>
        <p:spPr>
          <a:xfrm>
            <a:off x="741661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4" name="正方形/長方形 23">
            <a:extLst>
              <a:ext uri="{FF2B5EF4-FFF2-40B4-BE49-F238E27FC236}">
                <a16:creationId xmlns:a16="http://schemas.microsoft.com/office/drawing/2014/main" id="{3C81F36F-9367-7A42-9541-08B35306A65A}"/>
              </a:ext>
            </a:extLst>
          </p:cNvPr>
          <p:cNvSpPr/>
          <p:nvPr/>
        </p:nvSpPr>
        <p:spPr>
          <a:xfrm>
            <a:off x="929023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5" name="十字形 24">
            <a:extLst>
              <a:ext uri="{FF2B5EF4-FFF2-40B4-BE49-F238E27FC236}">
                <a16:creationId xmlns:a16="http://schemas.microsoft.com/office/drawing/2014/main" id="{37C28E08-F293-121C-779C-AB52140A3FC5}"/>
              </a:ext>
            </a:extLst>
          </p:cNvPr>
          <p:cNvSpPr/>
          <p:nvPr/>
        </p:nvSpPr>
        <p:spPr>
          <a:xfrm>
            <a:off x="429857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十字形 25">
            <a:extLst>
              <a:ext uri="{FF2B5EF4-FFF2-40B4-BE49-F238E27FC236}">
                <a16:creationId xmlns:a16="http://schemas.microsoft.com/office/drawing/2014/main" id="{F36DDF2B-E190-8990-0292-7497890929B5}"/>
              </a:ext>
            </a:extLst>
          </p:cNvPr>
          <p:cNvSpPr/>
          <p:nvPr/>
        </p:nvSpPr>
        <p:spPr>
          <a:xfrm>
            <a:off x="6172199"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十字形 26">
            <a:extLst>
              <a:ext uri="{FF2B5EF4-FFF2-40B4-BE49-F238E27FC236}">
                <a16:creationId xmlns:a16="http://schemas.microsoft.com/office/drawing/2014/main" id="{4E8E93C5-9481-FF81-945A-0D4D082C2564}"/>
              </a:ext>
            </a:extLst>
          </p:cNvPr>
          <p:cNvSpPr/>
          <p:nvPr/>
        </p:nvSpPr>
        <p:spPr>
          <a:xfrm>
            <a:off x="8045823"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十字形 27">
            <a:extLst>
              <a:ext uri="{FF2B5EF4-FFF2-40B4-BE49-F238E27FC236}">
                <a16:creationId xmlns:a16="http://schemas.microsoft.com/office/drawing/2014/main" id="{509BAD06-AD0A-76AB-E5B1-017C84BD65B9}"/>
              </a:ext>
            </a:extLst>
          </p:cNvPr>
          <p:cNvSpPr/>
          <p:nvPr/>
        </p:nvSpPr>
        <p:spPr>
          <a:xfrm>
            <a:off x="991944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A6672B9D-C1F0-2D0F-19D4-2682C0512F97}"/>
              </a:ext>
            </a:extLst>
          </p:cNvPr>
          <p:cNvSpPr txBox="1"/>
          <p:nvPr/>
        </p:nvSpPr>
        <p:spPr>
          <a:xfrm>
            <a:off x="793377" y="3974213"/>
            <a:ext cx="2637301" cy="800219"/>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Segment</a:t>
            </a:r>
          </a:p>
          <a:p>
            <a:pPr algn="r"/>
            <a:r>
              <a:rPr kumimoji="1" lang="en-US" altLang="ja-JP" dirty="0">
                <a:solidFill>
                  <a:schemeClr val="tx1">
                    <a:lumMod val="85000"/>
                    <a:lumOff val="15000"/>
                  </a:schemeClr>
                </a:solidFill>
              </a:rPr>
              <a:t>(Type of Vectors: 2)</a:t>
            </a:r>
            <a:endParaRPr kumimoji="1" lang="ja-JP" altLang="en-US" dirty="0">
              <a:solidFill>
                <a:schemeClr val="tx1">
                  <a:lumMod val="85000"/>
                  <a:lumOff val="15000"/>
                </a:schemeClr>
              </a:solidFill>
            </a:endParaRPr>
          </a:p>
        </p:txBody>
      </p:sp>
      <p:sp>
        <p:nvSpPr>
          <p:cNvPr id="30" name="テキスト ボックス 29">
            <a:extLst>
              <a:ext uri="{FF2B5EF4-FFF2-40B4-BE49-F238E27FC236}">
                <a16:creationId xmlns:a16="http://schemas.microsoft.com/office/drawing/2014/main" id="{CCE593FB-670C-A07A-B44E-16C1A2CE55E9}"/>
              </a:ext>
            </a:extLst>
          </p:cNvPr>
          <p:cNvSpPr txBox="1"/>
          <p:nvPr/>
        </p:nvSpPr>
        <p:spPr>
          <a:xfrm>
            <a:off x="793377" y="4740696"/>
            <a:ext cx="2632815" cy="1231106"/>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Position</a:t>
            </a:r>
          </a:p>
          <a:p>
            <a:pPr algn="r"/>
            <a:r>
              <a:rPr kumimoji="1" lang="en-US" altLang="ja-JP" dirty="0">
                <a:solidFill>
                  <a:schemeClr val="tx1">
                    <a:lumMod val="85000"/>
                    <a:lumOff val="15000"/>
                  </a:schemeClr>
                </a:solidFill>
              </a:rPr>
              <a:t>(Type of Vectors: 512)</a:t>
            </a:r>
            <a:endParaRPr kumimoji="1" lang="ja-JP" altLang="en-US" dirty="0">
              <a:solidFill>
                <a:schemeClr val="tx1">
                  <a:lumMod val="85000"/>
                  <a:lumOff val="15000"/>
                </a:schemeClr>
              </a:solidFill>
            </a:endParaRPr>
          </a:p>
          <a:p>
            <a:pPr algn="r"/>
            <a:endParaRPr kumimoji="1" lang="ja-JP" altLang="en-US" sz="2800" dirty="0">
              <a:solidFill>
                <a:schemeClr val="tx1">
                  <a:lumMod val="85000"/>
                  <a:lumOff val="15000"/>
                </a:schemeClr>
              </a:solidFill>
            </a:endParaRPr>
          </a:p>
        </p:txBody>
      </p:sp>
      <p:sp>
        <p:nvSpPr>
          <p:cNvPr id="31" name="テキスト ボックス 30">
            <a:extLst>
              <a:ext uri="{FF2B5EF4-FFF2-40B4-BE49-F238E27FC236}">
                <a16:creationId xmlns:a16="http://schemas.microsoft.com/office/drawing/2014/main" id="{93D60A0C-64AF-0972-FD6F-40F722AE6400}"/>
              </a:ext>
            </a:extLst>
          </p:cNvPr>
          <p:cNvSpPr txBox="1"/>
          <p:nvPr/>
        </p:nvSpPr>
        <p:spPr>
          <a:xfrm>
            <a:off x="793377" y="5493733"/>
            <a:ext cx="2632816" cy="800219"/>
          </a:xfrm>
          <a:prstGeom prst="rect">
            <a:avLst/>
          </a:prstGeom>
          <a:noFill/>
        </p:spPr>
        <p:txBody>
          <a:bodyPr wrap="square" rtlCol="0">
            <a:spAutoFit/>
          </a:bodyPr>
          <a:lstStyle/>
          <a:p>
            <a:pPr algn="r"/>
            <a:r>
              <a:rPr kumimoji="1" lang="en-US" altLang="ja-JP" sz="2800" dirty="0" err="1">
                <a:solidFill>
                  <a:schemeClr val="tx1">
                    <a:lumMod val="85000"/>
                    <a:lumOff val="15000"/>
                  </a:schemeClr>
                </a:solidFill>
              </a:rPr>
              <a:t>WordPiece</a:t>
            </a:r>
            <a:endParaRPr kumimoji="1" lang="en-US" altLang="ja-JP" sz="2800" dirty="0">
              <a:solidFill>
                <a:schemeClr val="tx1">
                  <a:lumMod val="85000"/>
                  <a:lumOff val="15000"/>
                </a:schemeClr>
              </a:solidFill>
            </a:endParaRPr>
          </a:p>
          <a:p>
            <a:pPr algn="r"/>
            <a:r>
              <a:rPr kumimoji="1" lang="en-US" altLang="ja-JP" dirty="0">
                <a:solidFill>
                  <a:schemeClr val="tx1">
                    <a:lumMod val="85000"/>
                    <a:lumOff val="15000"/>
                  </a:schemeClr>
                </a:solidFill>
              </a:rPr>
              <a:t>(Type of Vectors: 30522)</a:t>
            </a:r>
            <a:endParaRPr kumimoji="1" lang="ja-JP" altLang="en-US" dirty="0">
              <a:solidFill>
                <a:schemeClr val="tx1">
                  <a:lumMod val="85000"/>
                  <a:lumOff val="15000"/>
                </a:schemeClr>
              </a:solidFill>
            </a:endParaRPr>
          </a:p>
        </p:txBody>
      </p:sp>
    </p:spTree>
    <p:extLst>
      <p:ext uri="{BB962C8B-B14F-4D97-AF65-F5344CB8AC3E}">
        <p14:creationId xmlns:p14="http://schemas.microsoft.com/office/powerpoint/2010/main" val="1674180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045F1C0-4F58-256A-CE01-FCF75A9ACB66}"/>
              </a:ext>
            </a:extLst>
          </p:cNvPr>
          <p:cNvSpPr>
            <a:spLocks noGrp="1"/>
          </p:cNvSpPr>
          <p:nvPr>
            <p:ph type="title"/>
          </p:nvPr>
        </p:nvSpPr>
        <p:spPr/>
        <p:txBody>
          <a:bodyPr/>
          <a:lstStyle/>
          <a:p>
            <a:r>
              <a:rPr lang="en-US" altLang="ko-KR" dirty="0" err="1"/>
              <a:t>EmoBank</a:t>
            </a:r>
            <a:r>
              <a:rPr lang="en-US" altLang="ko-KR" dirty="0"/>
              <a:t> </a:t>
            </a:r>
            <a:r>
              <a:rPr lang="en-US" altLang="ko-KR" sz="1800" dirty="0"/>
              <a:t>(Sven </a:t>
            </a:r>
            <a:r>
              <a:rPr lang="en-US" altLang="ko-KR" sz="1800" dirty="0" err="1"/>
              <a:t>Buechel</a:t>
            </a:r>
            <a:r>
              <a:rPr lang="en-US" altLang="ko-KR" sz="1800" dirty="0"/>
              <a:t> et al.)</a:t>
            </a:r>
            <a:endParaRPr lang="ko-KR" altLang="en-US" sz="1800" dirty="0"/>
          </a:p>
        </p:txBody>
      </p:sp>
      <p:sp>
        <p:nvSpPr>
          <p:cNvPr id="3" name="내용 개체 틀 2">
            <a:extLst>
              <a:ext uri="{FF2B5EF4-FFF2-40B4-BE49-F238E27FC236}">
                <a16:creationId xmlns:a16="http://schemas.microsoft.com/office/drawing/2014/main" id="{64C24166-11C1-7989-087A-0B16395E41D9}"/>
              </a:ext>
            </a:extLst>
          </p:cNvPr>
          <p:cNvSpPr>
            <a:spLocks noGrp="1"/>
          </p:cNvSpPr>
          <p:nvPr>
            <p:ph idx="1"/>
          </p:nvPr>
        </p:nvSpPr>
        <p:spPr>
          <a:xfrm>
            <a:off x="1097280" y="1952090"/>
            <a:ext cx="10058400" cy="4397339"/>
          </a:xfrm>
        </p:spPr>
        <p:txBody>
          <a:bodyPr>
            <a:normAutofit fontScale="92500" lnSpcReduction="10000"/>
          </a:bodyPr>
          <a:lstStyle/>
          <a:p>
            <a:pPr>
              <a:buFont typeface="Wingdings" panose="05000000000000000000" pitchFamily="2" charset="2"/>
              <a:buChar char="l"/>
            </a:pPr>
            <a:r>
              <a:rPr lang="ja-JP" altLang="en-US" sz="2000" dirty="0"/>
              <a:t>既存のデータセット達は</a:t>
            </a:r>
            <a:r>
              <a:rPr lang="en-US" altLang="ja-JP" sz="2000" dirty="0"/>
              <a:t>Social media</a:t>
            </a:r>
            <a:r>
              <a:rPr lang="ja-JP" altLang="en-US" sz="2000" dirty="0"/>
              <a:t>及び、</a:t>
            </a:r>
            <a:r>
              <a:rPr lang="en-US" altLang="ja-JP" sz="2000" dirty="0"/>
              <a:t>review</a:t>
            </a:r>
            <a:r>
              <a:rPr lang="ja-JP" altLang="en-US" sz="2000" dirty="0"/>
              <a:t>に偏っていた。</a:t>
            </a:r>
            <a:endParaRPr lang="en-US" altLang="ja-JP" sz="2000" dirty="0"/>
          </a:p>
          <a:p>
            <a:pPr marL="0" indent="0">
              <a:buNone/>
            </a:pPr>
            <a:r>
              <a:rPr lang="ja-JP" altLang="en-US" sz="2000" dirty="0"/>
              <a:t>→色んな分野と</a:t>
            </a:r>
            <a:r>
              <a:rPr lang="en-US" altLang="ja-JP" sz="2000" dirty="0"/>
              <a:t>Platform</a:t>
            </a:r>
            <a:r>
              <a:rPr lang="ja-JP" altLang="en-US" sz="2000" dirty="0"/>
              <a:t>からデータを集めた。</a:t>
            </a:r>
            <a:endParaRPr lang="en-US" altLang="ja-JP" sz="2000" dirty="0"/>
          </a:p>
          <a:p>
            <a:pPr>
              <a:buFont typeface="Wingdings" panose="05000000000000000000" pitchFamily="2" charset="2"/>
              <a:buChar char="l"/>
            </a:pPr>
            <a:r>
              <a:rPr lang="en-US" altLang="ko-KR" sz="2000" dirty="0"/>
              <a:t>NLTK</a:t>
            </a:r>
            <a:r>
              <a:rPr lang="ja-JP" altLang="en-US" sz="2000" dirty="0"/>
              <a:t>でも提供されている</a:t>
            </a:r>
            <a:r>
              <a:rPr lang="en-US" altLang="ja-JP" sz="2000" dirty="0"/>
              <a:t>MASC(Manually Annotated Sub-Corpus)</a:t>
            </a:r>
            <a:r>
              <a:rPr lang="ja-JP" altLang="en-US" sz="2000" dirty="0"/>
              <a:t>にある多様なカテゴリーからコーパスを持ってきて構成した。</a:t>
            </a:r>
            <a:endParaRPr lang="en-US" altLang="ja-JP" sz="2000" dirty="0"/>
          </a:p>
          <a:p>
            <a:pPr>
              <a:buFont typeface="Wingdings" panose="05000000000000000000" pitchFamily="2" charset="2"/>
              <a:buChar char="l"/>
            </a:pPr>
            <a:r>
              <a:rPr lang="en-US" altLang="ja-JP" sz="2000" b="1" dirty="0"/>
              <a:t>C</a:t>
            </a:r>
            <a:r>
              <a:rPr lang="en-US" altLang="ko-KR" sz="2000" b="1" dirty="0"/>
              <a:t>rowdsourcing</a:t>
            </a:r>
            <a:r>
              <a:rPr lang="ja-JP" altLang="en-US" sz="2000" dirty="0"/>
              <a:t>でレベリング</a:t>
            </a:r>
            <a:endParaRPr lang="en-US" altLang="ja-JP" sz="2000" dirty="0"/>
          </a:p>
          <a:p>
            <a:pPr marL="0" indent="0">
              <a:buNone/>
            </a:pPr>
            <a:r>
              <a:rPr lang="ja-JP" altLang="en-US" sz="2000" dirty="0"/>
              <a:t>一部だけ</a:t>
            </a:r>
            <a:r>
              <a:rPr lang="ja-JP" altLang="en-US" sz="2000" b="1" dirty="0"/>
              <a:t>言語学を専攻した三人の学生が</a:t>
            </a:r>
            <a:r>
              <a:rPr lang="en-US" altLang="ja-JP" sz="2000" b="1" dirty="0"/>
              <a:t>VAD</a:t>
            </a:r>
            <a:r>
              <a:rPr lang="ja-JP" altLang="en-US" sz="2000" b="1" dirty="0"/>
              <a:t>を評価し、ラベルをつけ、</a:t>
            </a:r>
            <a:r>
              <a:rPr lang="en-US" altLang="ja-JP" sz="2000" b="1" dirty="0"/>
              <a:t>golden questions</a:t>
            </a:r>
            <a:r>
              <a:rPr lang="ja-JP" altLang="en-US" sz="2000" b="1" dirty="0"/>
              <a:t>を構成</a:t>
            </a:r>
            <a:r>
              <a:rPr lang="ja-JP" altLang="en-US" sz="2000" dirty="0"/>
              <a:t>し、品質を管理した。</a:t>
            </a:r>
            <a:endParaRPr lang="en-US" altLang="ja-JP" sz="2000" dirty="0"/>
          </a:p>
          <a:p>
            <a:pPr marL="0" indent="0">
              <a:buNone/>
            </a:pPr>
            <a:r>
              <a:rPr lang="ja-JP" altLang="en-US" sz="2000" dirty="0"/>
              <a:t>作業の殆どは殆どの</a:t>
            </a:r>
            <a:r>
              <a:rPr lang="en-US" altLang="ja-JP" sz="2000" dirty="0"/>
              <a:t>VAD</a:t>
            </a:r>
            <a:r>
              <a:rPr lang="ja-JP" altLang="en-US" sz="2000" dirty="0"/>
              <a:t>のデータセットが参考している</a:t>
            </a:r>
            <a:r>
              <a:rPr lang="en-US" altLang="ja-JP" sz="2000" dirty="0"/>
              <a:t>Bradley and Lang(1999)</a:t>
            </a:r>
            <a:r>
              <a:rPr lang="ja-JP" altLang="en-US" sz="2000" dirty="0"/>
              <a:t>の指示事項をもとにした。（ただし、９点の基準を５点に減らすことで認知負荷を減らせた。）</a:t>
            </a:r>
            <a:endParaRPr lang="en-US" altLang="ja-JP" sz="2000" dirty="0"/>
          </a:p>
          <a:p>
            <a:pPr marL="0" indent="0">
              <a:buNone/>
            </a:pPr>
            <a:r>
              <a:rPr lang="en-US" altLang="ja-JP" sz="2000" dirty="0"/>
              <a:t>Gold questions</a:t>
            </a:r>
            <a:r>
              <a:rPr lang="ja-JP" altLang="en-US" sz="2000" dirty="0"/>
              <a:t>によって評価され、</a:t>
            </a:r>
            <a:r>
              <a:rPr lang="ja-JP" altLang="en-US" sz="2000" b="1" dirty="0"/>
              <a:t>選別された</a:t>
            </a:r>
            <a:r>
              <a:rPr lang="en-US" altLang="ja-JP" sz="2000" b="1" dirty="0"/>
              <a:t>5</a:t>
            </a:r>
            <a:r>
              <a:rPr lang="ja-JP" altLang="en-US" sz="2000" b="1" dirty="0"/>
              <a:t>人の人がラベルを付けた</a:t>
            </a:r>
            <a:r>
              <a:rPr lang="ja-JP" altLang="en-US" sz="2000" dirty="0"/>
              <a:t>。（イギリス、アメリカ、アイランド、カナダ、オーストラリア、ニュージーランド）</a:t>
            </a:r>
            <a:endParaRPr lang="en-US" altLang="ja-JP" sz="2000" dirty="0"/>
          </a:p>
        </p:txBody>
      </p:sp>
    </p:spTree>
    <p:extLst>
      <p:ext uri="{BB962C8B-B14F-4D97-AF65-F5344CB8AC3E}">
        <p14:creationId xmlns:p14="http://schemas.microsoft.com/office/powerpoint/2010/main" val="239927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9D6FC7-EB14-8C9D-C235-E35B330C7DA5}"/>
              </a:ext>
            </a:extLst>
          </p:cNvPr>
          <p:cNvSpPr>
            <a:spLocks noGrp="1"/>
          </p:cNvSpPr>
          <p:nvPr>
            <p:ph type="title"/>
          </p:nvPr>
        </p:nvSpPr>
        <p:spPr/>
        <p:txBody>
          <a:bodyPr/>
          <a:lstStyle/>
          <a:p>
            <a:r>
              <a:rPr kumimoji="1" lang="en-US" altLang="ja-JP" dirty="0" err="1"/>
              <a:t>EmoBank</a:t>
            </a:r>
            <a:r>
              <a:rPr kumimoji="1" lang="ja-JP" altLang="en-US" dirty="0"/>
              <a:t>のデータ分析</a:t>
            </a:r>
          </a:p>
        </p:txBody>
      </p:sp>
      <p:pic>
        <p:nvPicPr>
          <p:cNvPr id="1026" name="Picture 2">
            <a:extLst>
              <a:ext uri="{FF2B5EF4-FFF2-40B4-BE49-F238E27FC236}">
                <a16:creationId xmlns:a16="http://schemas.microsoft.com/office/drawing/2014/main" id="{C10C71D5-9DE7-BA2C-870E-38A2F205A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905" y="2398619"/>
            <a:ext cx="4981575" cy="39433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5A47A3A-A56B-340F-C4AD-39D0D7908AB1}"/>
              </a:ext>
            </a:extLst>
          </p:cNvPr>
          <p:cNvSpPr txBox="1"/>
          <p:nvPr/>
        </p:nvSpPr>
        <p:spPr>
          <a:xfrm>
            <a:off x="1144905" y="1909482"/>
            <a:ext cx="3186954" cy="584775"/>
          </a:xfrm>
          <a:prstGeom prst="rect">
            <a:avLst/>
          </a:prstGeom>
          <a:noFill/>
        </p:spPr>
        <p:txBody>
          <a:bodyPr wrap="square" rtlCol="0">
            <a:spAutoFit/>
          </a:bodyPr>
          <a:lstStyle/>
          <a:p>
            <a:r>
              <a:rPr kumimoji="1" lang="en-US" altLang="ja-JP" sz="3200" dirty="0">
                <a:latin typeface="Abadi" panose="020B0604020104020204" pitchFamily="34" charset="0"/>
              </a:rPr>
              <a:t>Scatter Plot</a:t>
            </a:r>
            <a:endParaRPr kumimoji="1" lang="ja-JP" altLang="en-US" sz="3200" dirty="0">
              <a:latin typeface="Abadi" panose="020B0604020104020204" pitchFamily="34" charset="0"/>
            </a:endParaRPr>
          </a:p>
        </p:txBody>
      </p:sp>
      <p:pic>
        <p:nvPicPr>
          <p:cNvPr id="6" name="図 5">
            <a:extLst>
              <a:ext uri="{FF2B5EF4-FFF2-40B4-BE49-F238E27FC236}">
                <a16:creationId xmlns:a16="http://schemas.microsoft.com/office/drawing/2014/main" id="{CD70FD67-8666-2D94-B027-508A69B9569B}"/>
              </a:ext>
            </a:extLst>
          </p:cNvPr>
          <p:cNvPicPr>
            <a:picLocks noChangeAspect="1"/>
          </p:cNvPicPr>
          <p:nvPr/>
        </p:nvPicPr>
        <p:blipFill rotWithShape="1">
          <a:blip r:embed="rId3"/>
          <a:srcRect l="16396" t="51372" r="44780" b="36370"/>
          <a:stretch/>
        </p:blipFill>
        <p:spPr>
          <a:xfrm>
            <a:off x="6400799" y="2494255"/>
            <a:ext cx="4486789" cy="1593651"/>
          </a:xfrm>
          <a:prstGeom prst="rect">
            <a:avLst/>
          </a:prstGeom>
        </p:spPr>
      </p:pic>
      <p:sp>
        <p:nvSpPr>
          <p:cNvPr id="7" name="テキスト ボックス 6">
            <a:extLst>
              <a:ext uri="{FF2B5EF4-FFF2-40B4-BE49-F238E27FC236}">
                <a16:creationId xmlns:a16="http://schemas.microsoft.com/office/drawing/2014/main" id="{F7B4900B-4DC0-A815-9AEE-6387A6CF06B6}"/>
              </a:ext>
            </a:extLst>
          </p:cNvPr>
          <p:cNvSpPr txBox="1"/>
          <p:nvPr/>
        </p:nvSpPr>
        <p:spPr>
          <a:xfrm>
            <a:off x="6400799" y="1909481"/>
            <a:ext cx="3488552" cy="584775"/>
          </a:xfrm>
          <a:prstGeom prst="rect">
            <a:avLst/>
          </a:prstGeom>
          <a:noFill/>
        </p:spPr>
        <p:txBody>
          <a:bodyPr wrap="square" rtlCol="0">
            <a:spAutoFit/>
          </a:bodyPr>
          <a:lstStyle/>
          <a:p>
            <a:r>
              <a:rPr kumimoji="1" lang="en-US" altLang="ja-JP" sz="3200" dirty="0">
                <a:latin typeface="Abadi" panose="020B0604020104020204" pitchFamily="34" charset="0"/>
              </a:rPr>
              <a:t>Pearson </a:t>
            </a:r>
            <a:r>
              <a:rPr kumimoji="1" lang="ja-JP" altLang="en-US" sz="3200" dirty="0">
                <a:latin typeface="Abadi" panose="020B0604020104020204" pitchFamily="34" charset="0"/>
              </a:rPr>
              <a:t>相関関係</a:t>
            </a:r>
          </a:p>
        </p:txBody>
      </p:sp>
      <p:pic>
        <p:nvPicPr>
          <p:cNvPr id="10" name="그림 9">
            <a:extLst>
              <a:ext uri="{FF2B5EF4-FFF2-40B4-BE49-F238E27FC236}">
                <a16:creationId xmlns:a16="http://schemas.microsoft.com/office/drawing/2014/main" id="{E605DB92-3491-0E67-21AE-23499AC55023}"/>
              </a:ext>
            </a:extLst>
          </p:cNvPr>
          <p:cNvPicPr>
            <a:picLocks noChangeAspect="1"/>
          </p:cNvPicPr>
          <p:nvPr/>
        </p:nvPicPr>
        <p:blipFill rotWithShape="1">
          <a:blip r:embed="rId4"/>
          <a:srcRect l="34276" t="44912" r="38881" b="20936"/>
          <a:stretch/>
        </p:blipFill>
        <p:spPr>
          <a:xfrm>
            <a:off x="1097280" y="2494255"/>
            <a:ext cx="5271888" cy="3773018"/>
          </a:xfrm>
          <a:prstGeom prst="rect">
            <a:avLst/>
          </a:prstGeom>
        </p:spPr>
      </p:pic>
    </p:spTree>
    <p:extLst>
      <p:ext uri="{BB962C8B-B14F-4D97-AF65-F5344CB8AC3E}">
        <p14:creationId xmlns:p14="http://schemas.microsoft.com/office/powerpoint/2010/main" val="4181914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F1669D-15B3-DC17-297E-93CE768F685F}"/>
              </a:ext>
            </a:extLst>
          </p:cNvPr>
          <p:cNvSpPr>
            <a:spLocks noGrp="1"/>
          </p:cNvSpPr>
          <p:nvPr>
            <p:ph type="title"/>
          </p:nvPr>
        </p:nvSpPr>
        <p:spPr/>
        <p:txBody>
          <a:bodyPr/>
          <a:lstStyle/>
          <a:p>
            <a:r>
              <a:rPr kumimoji="1" lang="en-US" altLang="ja-JP" dirty="0" err="1"/>
              <a:t>EmoBank</a:t>
            </a:r>
            <a:r>
              <a:rPr kumimoji="1" lang="ja-JP" altLang="en-US" dirty="0"/>
              <a:t>のデータ分析</a:t>
            </a:r>
            <a:br>
              <a:rPr kumimoji="1" lang="en-US" altLang="ja-JP" dirty="0"/>
            </a:br>
            <a:r>
              <a:rPr kumimoji="1" lang="en-US" altLang="ja-JP" dirty="0"/>
              <a:t>Pandas Profiling Report</a:t>
            </a:r>
            <a:endParaRPr lang="ko-KR" altLang="en-US" dirty="0"/>
          </a:p>
        </p:txBody>
      </p:sp>
      <p:pic>
        <p:nvPicPr>
          <p:cNvPr id="5" name="그림 4">
            <a:extLst>
              <a:ext uri="{FF2B5EF4-FFF2-40B4-BE49-F238E27FC236}">
                <a16:creationId xmlns:a16="http://schemas.microsoft.com/office/drawing/2014/main" id="{CBC11970-E80F-3D38-F35B-34CB533F2911}"/>
              </a:ext>
            </a:extLst>
          </p:cNvPr>
          <p:cNvPicPr>
            <a:picLocks noChangeAspect="1"/>
          </p:cNvPicPr>
          <p:nvPr/>
        </p:nvPicPr>
        <p:blipFill rotWithShape="1">
          <a:blip r:embed="rId2"/>
          <a:srcRect l="18697" t="17653" r="50776" b="41408"/>
          <a:stretch/>
        </p:blipFill>
        <p:spPr>
          <a:xfrm>
            <a:off x="1097280" y="2065105"/>
            <a:ext cx="4714468" cy="3556373"/>
          </a:xfrm>
          <a:prstGeom prst="rect">
            <a:avLst/>
          </a:prstGeom>
        </p:spPr>
      </p:pic>
      <p:pic>
        <p:nvPicPr>
          <p:cNvPr id="7" name="그림 6">
            <a:extLst>
              <a:ext uri="{FF2B5EF4-FFF2-40B4-BE49-F238E27FC236}">
                <a16:creationId xmlns:a16="http://schemas.microsoft.com/office/drawing/2014/main" id="{3323053C-342B-5B4D-8577-D0B74796CC6D}"/>
              </a:ext>
            </a:extLst>
          </p:cNvPr>
          <p:cNvPicPr>
            <a:picLocks noChangeAspect="1"/>
          </p:cNvPicPr>
          <p:nvPr/>
        </p:nvPicPr>
        <p:blipFill rotWithShape="1">
          <a:blip r:embed="rId3"/>
          <a:srcRect l="34130" t="35656" r="29719" b="12060"/>
          <a:stretch/>
        </p:blipFill>
        <p:spPr>
          <a:xfrm>
            <a:off x="6748067" y="2065105"/>
            <a:ext cx="4407613" cy="3585682"/>
          </a:xfrm>
          <a:prstGeom prst="rect">
            <a:avLst/>
          </a:prstGeom>
        </p:spPr>
      </p:pic>
      <p:pic>
        <p:nvPicPr>
          <p:cNvPr id="9" name="그림 8">
            <a:extLst>
              <a:ext uri="{FF2B5EF4-FFF2-40B4-BE49-F238E27FC236}">
                <a16:creationId xmlns:a16="http://schemas.microsoft.com/office/drawing/2014/main" id="{8A21B0E7-289B-733F-3CB2-90CCF126278A}"/>
              </a:ext>
            </a:extLst>
          </p:cNvPr>
          <p:cNvPicPr>
            <a:picLocks noChangeAspect="1"/>
          </p:cNvPicPr>
          <p:nvPr/>
        </p:nvPicPr>
        <p:blipFill rotWithShape="1">
          <a:blip r:embed="rId4"/>
          <a:srcRect l="9188" t="30112" r="12153" b="44869"/>
          <a:stretch/>
        </p:blipFill>
        <p:spPr>
          <a:xfrm>
            <a:off x="1768866" y="3000053"/>
            <a:ext cx="8085763" cy="1715786"/>
          </a:xfrm>
          <a:prstGeom prst="rect">
            <a:avLst/>
          </a:prstGeom>
        </p:spPr>
      </p:pic>
    </p:spTree>
    <p:extLst>
      <p:ext uri="{BB962C8B-B14F-4D97-AF65-F5344CB8AC3E}">
        <p14:creationId xmlns:p14="http://schemas.microsoft.com/office/powerpoint/2010/main" val="358677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BB6056-3310-B36E-133E-2897272933B3}"/>
              </a:ext>
            </a:extLst>
          </p:cNvPr>
          <p:cNvSpPr>
            <a:spLocks noGrp="1"/>
          </p:cNvSpPr>
          <p:nvPr>
            <p:ph type="title"/>
          </p:nvPr>
        </p:nvSpPr>
        <p:spPr/>
        <p:txBody>
          <a:bodyPr/>
          <a:lstStyle/>
          <a:p>
            <a:r>
              <a:rPr kumimoji="1" lang="en-US" altLang="ja-JP" dirty="0">
                <a:solidFill>
                  <a:srgbClr val="0070C0"/>
                </a:solidFill>
              </a:rPr>
              <a:t>V</a:t>
            </a:r>
            <a:r>
              <a:rPr kumimoji="1" lang="en-US" altLang="ja-JP" dirty="0">
                <a:solidFill>
                  <a:srgbClr val="FF0000"/>
                </a:solidFill>
              </a:rPr>
              <a:t>A</a:t>
            </a:r>
            <a:r>
              <a:rPr kumimoji="1" lang="en-US" altLang="ja-JP" dirty="0">
                <a:solidFill>
                  <a:srgbClr val="00B050"/>
                </a:solidFill>
              </a:rPr>
              <a:t>D</a:t>
            </a:r>
            <a:r>
              <a:rPr kumimoji="1" lang="ja-JP" altLang="en-US" dirty="0"/>
              <a:t>の間の相関関係</a:t>
            </a:r>
          </a:p>
        </p:txBody>
      </p:sp>
      <p:sp>
        <p:nvSpPr>
          <p:cNvPr id="3" name="コンテンツ プレースホルダー 2">
            <a:extLst>
              <a:ext uri="{FF2B5EF4-FFF2-40B4-BE49-F238E27FC236}">
                <a16:creationId xmlns:a16="http://schemas.microsoft.com/office/drawing/2014/main" id="{42BA57DB-2C06-59F9-586F-2D09C89FB881}"/>
              </a:ext>
            </a:extLst>
          </p:cNvPr>
          <p:cNvSpPr>
            <a:spLocks noGrp="1"/>
          </p:cNvSpPr>
          <p:nvPr>
            <p:ph idx="1"/>
          </p:nvPr>
        </p:nvSpPr>
        <p:spPr>
          <a:xfrm>
            <a:off x="1097280" y="2108201"/>
            <a:ext cx="10058400" cy="4185023"/>
          </a:xfrm>
        </p:spPr>
        <p:txBody>
          <a:bodyPr>
            <a:noAutofit/>
          </a:bodyPr>
          <a:lstStyle/>
          <a:p>
            <a:r>
              <a:rPr kumimoji="1" lang="en-US" altLang="ja-JP" sz="2800" dirty="0"/>
              <a:t>DUTCH AFFECTIVE WORD NORMS</a:t>
            </a:r>
          </a:p>
          <a:p>
            <a:r>
              <a:rPr lang="ja-JP" altLang="en-US" sz="2800" dirty="0"/>
              <a:t>オランダ語</a:t>
            </a:r>
            <a:r>
              <a:rPr lang="en-US" altLang="ja-JP" sz="2800" dirty="0"/>
              <a:t>4,300</a:t>
            </a:r>
            <a:r>
              <a:rPr lang="ja-JP" altLang="en-US" sz="2800" dirty="0"/>
              <a:t>単語に対する</a:t>
            </a:r>
            <a:r>
              <a:rPr lang="en-US" altLang="ja-JP" sz="2800" dirty="0"/>
              <a:t>VDA</a:t>
            </a:r>
            <a:r>
              <a:rPr lang="ja-JP" altLang="en-US" sz="2800" dirty="0"/>
              <a:t>の標準値を提示する。</a:t>
            </a:r>
            <a:endParaRPr kumimoji="1" lang="en-US" altLang="ja-JP" sz="2800" dirty="0"/>
          </a:p>
          <a:p>
            <a:r>
              <a:rPr kumimoji="1" lang="en-US" altLang="ja-JP" sz="2800" dirty="0">
                <a:solidFill>
                  <a:srgbClr val="0070C0"/>
                </a:solidFill>
              </a:rPr>
              <a:t>V(Valence)</a:t>
            </a:r>
            <a:r>
              <a:rPr kumimoji="1" lang="en-US" altLang="ja-JP" sz="2800" dirty="0"/>
              <a:t>, </a:t>
            </a:r>
            <a:r>
              <a:rPr kumimoji="1" lang="en-US" altLang="ja-JP" sz="2800" dirty="0">
                <a:solidFill>
                  <a:srgbClr val="FF0000"/>
                </a:solidFill>
              </a:rPr>
              <a:t>A(Arousal)</a:t>
            </a:r>
            <a:r>
              <a:rPr kumimoji="1" lang="en-US" altLang="ja-JP" sz="2800" dirty="0"/>
              <a:t>, </a:t>
            </a:r>
            <a:r>
              <a:rPr kumimoji="1" lang="en-US" altLang="ja-JP" sz="2800" dirty="0">
                <a:solidFill>
                  <a:srgbClr val="00B050"/>
                </a:solidFill>
              </a:rPr>
              <a:t>D(Dominance) </a:t>
            </a:r>
          </a:p>
          <a:p>
            <a:r>
              <a:rPr kumimoji="1" lang="en-US" altLang="ja-JP" sz="2800" dirty="0"/>
              <a:t>V</a:t>
            </a:r>
            <a:r>
              <a:rPr kumimoji="1" lang="ja-JP" altLang="en-US" sz="2800" dirty="0"/>
              <a:t>と</a:t>
            </a:r>
            <a:r>
              <a:rPr kumimoji="1" lang="en-US" altLang="ja-JP" sz="2800" dirty="0"/>
              <a:t>A</a:t>
            </a:r>
            <a:r>
              <a:rPr kumimoji="1" lang="ja-JP" altLang="en-US" sz="2800" dirty="0"/>
              <a:t>の間には</a:t>
            </a:r>
            <a:r>
              <a:rPr lang="ja-JP" altLang="en-US" sz="2800" dirty="0"/>
              <a:t>直接的な線形関係はなかったが、</a:t>
            </a:r>
            <a:r>
              <a:rPr lang="en-US" altLang="ja-JP" sz="2800" b="1" dirty="0">
                <a:solidFill>
                  <a:srgbClr val="0070C0"/>
                </a:solidFill>
              </a:rPr>
              <a:t>V</a:t>
            </a:r>
            <a:r>
              <a:rPr lang="ja-JP" altLang="en-US" sz="2800" b="1" dirty="0"/>
              <a:t>の</a:t>
            </a:r>
            <a:r>
              <a:rPr lang="ja-JP" altLang="en-US" sz="2800" b="1" u="sng" dirty="0"/>
              <a:t>偏差の二乗</a:t>
            </a:r>
            <a:r>
              <a:rPr lang="ja-JP" altLang="en-US" sz="2800" dirty="0"/>
              <a:t>と</a:t>
            </a:r>
            <a:r>
              <a:rPr lang="en-US" altLang="ja-JP" sz="2800" b="1" dirty="0">
                <a:solidFill>
                  <a:srgbClr val="FF0000"/>
                </a:solidFill>
              </a:rPr>
              <a:t>A</a:t>
            </a:r>
            <a:r>
              <a:rPr lang="ja-JP" altLang="en-US" sz="2800" dirty="0"/>
              <a:t>の間には</a:t>
            </a:r>
            <a:r>
              <a:rPr lang="ja-JP" altLang="en-US" sz="2800" b="1" dirty="0"/>
              <a:t>弱い相関関係</a:t>
            </a:r>
            <a:r>
              <a:rPr lang="en-US" altLang="ja-JP" sz="2800" b="1" dirty="0"/>
              <a:t>(r=0.29)</a:t>
            </a:r>
            <a:r>
              <a:rPr lang="ja-JP" altLang="en-US" sz="2800" dirty="0"/>
              <a:t>があった。</a:t>
            </a:r>
            <a:endParaRPr lang="en-US" altLang="ja-JP" sz="2800" dirty="0"/>
          </a:p>
          <a:p>
            <a:r>
              <a:rPr lang="en-US" altLang="ja-JP" sz="2800" b="1" dirty="0">
                <a:solidFill>
                  <a:srgbClr val="0070C0"/>
                </a:solidFill>
              </a:rPr>
              <a:t>V</a:t>
            </a:r>
            <a:r>
              <a:rPr lang="ja-JP" altLang="en-US" sz="2800" dirty="0"/>
              <a:t>と</a:t>
            </a:r>
            <a:r>
              <a:rPr lang="en-US" altLang="ja-JP" sz="2800" b="1" dirty="0">
                <a:solidFill>
                  <a:srgbClr val="00B050"/>
                </a:solidFill>
              </a:rPr>
              <a:t>D</a:t>
            </a:r>
            <a:r>
              <a:rPr lang="ja-JP" altLang="en-US" sz="2800" dirty="0"/>
              <a:t>は</a:t>
            </a:r>
            <a:r>
              <a:rPr lang="ja-JP" altLang="en-US" sz="2800" b="1" dirty="0"/>
              <a:t>弱い</a:t>
            </a:r>
            <a:r>
              <a:rPr lang="en-US" altLang="ja-JP" sz="2800" b="1" dirty="0"/>
              <a:t>(r=0.27)</a:t>
            </a:r>
            <a:r>
              <a:rPr lang="ja-JP" altLang="en-US" sz="2800" b="1" dirty="0"/>
              <a:t>相関関係</a:t>
            </a:r>
            <a:r>
              <a:rPr lang="ja-JP" altLang="en-US" sz="2800" dirty="0"/>
              <a:t>を見せた。</a:t>
            </a:r>
            <a:endParaRPr lang="en-US" altLang="ja-JP" sz="2800" dirty="0"/>
          </a:p>
          <a:p>
            <a:r>
              <a:rPr lang="en-US" altLang="ja-JP" sz="2800" b="1" dirty="0">
                <a:solidFill>
                  <a:srgbClr val="00B050"/>
                </a:solidFill>
              </a:rPr>
              <a:t>D</a:t>
            </a:r>
            <a:r>
              <a:rPr kumimoji="1" lang="ja-JP" altLang="en-US" sz="2800" dirty="0"/>
              <a:t>と</a:t>
            </a:r>
            <a:r>
              <a:rPr kumimoji="1" lang="en-US" altLang="ja-JP" sz="2800" b="1" dirty="0">
                <a:solidFill>
                  <a:srgbClr val="FF0000"/>
                </a:solidFill>
              </a:rPr>
              <a:t>A</a:t>
            </a:r>
            <a:r>
              <a:rPr kumimoji="1" lang="ja-JP" altLang="en-US" sz="2800" dirty="0"/>
              <a:t>は</a:t>
            </a:r>
            <a:r>
              <a:rPr kumimoji="1" lang="ja-JP" altLang="en-US" sz="2800" b="1" dirty="0"/>
              <a:t>強い相関関係</a:t>
            </a:r>
            <a:r>
              <a:rPr kumimoji="1" lang="en-US" altLang="ja-JP" sz="2800" b="1" dirty="0"/>
              <a:t>(r=0.59)</a:t>
            </a:r>
            <a:r>
              <a:rPr kumimoji="1" lang="ja-JP" altLang="en-US" sz="2800" dirty="0"/>
              <a:t>の相関関係を見せた。</a:t>
            </a:r>
          </a:p>
        </p:txBody>
      </p:sp>
      <p:sp>
        <p:nvSpPr>
          <p:cNvPr id="4" name="テキスト ボックス 3">
            <a:extLst>
              <a:ext uri="{FF2B5EF4-FFF2-40B4-BE49-F238E27FC236}">
                <a16:creationId xmlns:a16="http://schemas.microsoft.com/office/drawing/2014/main" id="{CEB6EC64-42CB-FD59-E370-9532BDAE8375}"/>
              </a:ext>
            </a:extLst>
          </p:cNvPr>
          <p:cNvSpPr txBox="1"/>
          <p:nvPr/>
        </p:nvSpPr>
        <p:spPr>
          <a:xfrm>
            <a:off x="1097280" y="6387353"/>
            <a:ext cx="10058400" cy="415498"/>
          </a:xfrm>
          <a:prstGeom prst="rect">
            <a:avLst/>
          </a:prstGeom>
          <a:noFill/>
        </p:spPr>
        <p:txBody>
          <a:bodyPr wrap="square" rtlCol="0">
            <a:spAutoFit/>
          </a:bodyPr>
          <a:lstStyle/>
          <a:p>
            <a:r>
              <a:rPr lang="en-US" altLang="ja-JP" sz="1050" b="0" i="0" dirty="0">
                <a:solidFill>
                  <a:schemeClr val="bg1"/>
                </a:solidFill>
                <a:effectLst/>
                <a:latin typeface="Söhne"/>
              </a:rPr>
              <a:t>M. Moors, A. De </a:t>
            </a:r>
            <a:r>
              <a:rPr lang="en-US" altLang="ja-JP" sz="1050" b="0" i="0" dirty="0" err="1">
                <a:solidFill>
                  <a:schemeClr val="bg1"/>
                </a:solidFill>
                <a:effectLst/>
                <a:latin typeface="Söhne"/>
              </a:rPr>
              <a:t>Houwer</a:t>
            </a:r>
            <a:r>
              <a:rPr lang="en-US" altLang="ja-JP" sz="1050" b="0" i="0" dirty="0">
                <a:solidFill>
                  <a:schemeClr val="bg1"/>
                </a:solidFill>
                <a:effectLst/>
                <a:latin typeface="Söhne"/>
              </a:rPr>
              <a:t>, J. Hermans, D. </a:t>
            </a:r>
            <a:r>
              <a:rPr lang="en-US" altLang="ja-JP" sz="1050" b="0" i="0" dirty="0" err="1">
                <a:solidFill>
                  <a:schemeClr val="bg1"/>
                </a:solidFill>
                <a:effectLst/>
                <a:latin typeface="Söhne"/>
              </a:rPr>
              <a:t>Wanmaker</a:t>
            </a:r>
            <a:r>
              <a:rPr lang="en-US" altLang="ja-JP" sz="1050" b="0" i="0" dirty="0">
                <a:solidFill>
                  <a:schemeClr val="bg1"/>
                </a:solidFill>
                <a:effectLst/>
                <a:latin typeface="Söhne"/>
              </a:rPr>
              <a:t>, S. van </a:t>
            </a:r>
            <a:r>
              <a:rPr lang="en-US" altLang="ja-JP" sz="1050" b="0" i="0" dirty="0" err="1">
                <a:solidFill>
                  <a:schemeClr val="bg1"/>
                </a:solidFill>
                <a:effectLst/>
                <a:latin typeface="Söhne"/>
              </a:rPr>
              <a:t>Schie</a:t>
            </a:r>
            <a:r>
              <a:rPr lang="en-US" altLang="ja-JP" sz="1050" b="0" i="0" dirty="0">
                <a:solidFill>
                  <a:schemeClr val="bg1"/>
                </a:solidFill>
                <a:effectLst/>
                <a:latin typeface="Söhne"/>
              </a:rPr>
              <a:t>, K. Van </a:t>
            </a:r>
            <a:r>
              <a:rPr lang="en-US" altLang="ja-JP" sz="1050" b="0" i="0" dirty="0" err="1">
                <a:solidFill>
                  <a:schemeClr val="bg1"/>
                </a:solidFill>
                <a:effectLst/>
                <a:latin typeface="Söhne"/>
              </a:rPr>
              <a:t>Harmelen</a:t>
            </a:r>
            <a:r>
              <a:rPr lang="en-US" altLang="ja-JP" sz="1050" b="0" i="0" dirty="0">
                <a:solidFill>
                  <a:schemeClr val="bg1"/>
                </a:solidFill>
                <a:effectLst/>
                <a:latin typeface="Söhne"/>
              </a:rPr>
              <a:t>, A. De </a:t>
            </a:r>
            <a:r>
              <a:rPr lang="en-US" altLang="ja-JP" sz="1050" b="0" i="0" dirty="0" err="1">
                <a:solidFill>
                  <a:schemeClr val="bg1"/>
                </a:solidFill>
                <a:effectLst/>
                <a:latin typeface="Söhne"/>
              </a:rPr>
              <a:t>Schryver</a:t>
            </a:r>
            <a:r>
              <a:rPr lang="en-US" altLang="ja-JP" sz="1050" b="0" i="0" dirty="0">
                <a:solidFill>
                  <a:schemeClr val="bg1"/>
                </a:solidFill>
                <a:effectLst/>
                <a:latin typeface="Söhne"/>
              </a:rPr>
              <a:t>, M. De Winne, J. </a:t>
            </a:r>
            <a:r>
              <a:rPr lang="en-US" altLang="ja-JP" sz="1050" b="0" i="0" dirty="0" err="1">
                <a:solidFill>
                  <a:schemeClr val="bg1"/>
                </a:solidFill>
                <a:effectLst/>
                <a:latin typeface="Söhne"/>
              </a:rPr>
              <a:t>Brysbaert</a:t>
            </a:r>
            <a:r>
              <a:rPr lang="en-US" altLang="ja-JP" sz="1050" b="0" i="0" dirty="0">
                <a:solidFill>
                  <a:schemeClr val="bg1"/>
                </a:solidFill>
                <a:effectLst/>
                <a:latin typeface="Söhne"/>
              </a:rPr>
              <a:t>, M., "Norms of valence, arousal, dominance, and age of acquisition for 4,300 Dutch words," Behavior Research Methods, vol. 45, no. 1, pp. 169-177, 2013. [Online]. Available: </a:t>
            </a:r>
            <a:r>
              <a:rPr lang="en-US" altLang="ja-JP" sz="1050" b="0" i="0" u="sng" dirty="0">
                <a:solidFill>
                  <a:schemeClr val="bg1"/>
                </a:solidFill>
                <a:effectLst/>
                <a:latin typeface="Söhne"/>
                <a:hlinkClick r:id="rId2">
                  <a:extLst>
                    <a:ext uri="{A12FA001-AC4F-418D-AE19-62706E023703}">
                      <ahyp:hlinkClr xmlns:ahyp="http://schemas.microsoft.com/office/drawing/2018/hyperlinkcolor" val="tx"/>
                    </a:ext>
                  </a:extLst>
                </a:hlinkClick>
              </a:rPr>
              <a:t>https://biblio.ugent.be/publication/2958608/file/6776017.pdf</a:t>
            </a:r>
            <a:endParaRPr kumimoji="1" lang="ja-JP" altLang="en-US" sz="1050" dirty="0">
              <a:solidFill>
                <a:schemeClr val="bg1"/>
              </a:solidFill>
            </a:endParaRPr>
          </a:p>
        </p:txBody>
      </p:sp>
    </p:spTree>
    <p:extLst>
      <p:ext uri="{BB962C8B-B14F-4D97-AF65-F5344CB8AC3E}">
        <p14:creationId xmlns:p14="http://schemas.microsoft.com/office/powerpoint/2010/main" val="1124969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9683F60-0946-59BB-A14B-666CC207669D}"/>
              </a:ext>
            </a:extLst>
          </p:cNvPr>
          <p:cNvSpPr>
            <a:spLocks noGrp="1"/>
          </p:cNvSpPr>
          <p:nvPr>
            <p:ph type="title"/>
          </p:nvPr>
        </p:nvSpPr>
        <p:spPr/>
        <p:txBody>
          <a:bodyPr/>
          <a:lstStyle/>
          <a:p>
            <a:r>
              <a:rPr lang="en-US" altLang="ko-KR" dirty="0"/>
              <a:t>VAD</a:t>
            </a:r>
            <a:r>
              <a:rPr lang="ja-JP" altLang="en-US" dirty="0"/>
              <a:t>予測モデル</a:t>
            </a:r>
            <a:endParaRPr lang="ko-KR" altLang="en-US" dirty="0"/>
          </a:p>
        </p:txBody>
      </p:sp>
      <p:sp>
        <p:nvSpPr>
          <p:cNvPr id="3" name="내용 개체 틀 2">
            <a:extLst>
              <a:ext uri="{FF2B5EF4-FFF2-40B4-BE49-F238E27FC236}">
                <a16:creationId xmlns:a16="http://schemas.microsoft.com/office/drawing/2014/main" id="{81ADE60E-C9BE-C0D0-0797-3C9F8E0CB8BB}"/>
              </a:ext>
            </a:extLst>
          </p:cNvPr>
          <p:cNvSpPr>
            <a:spLocks noGrp="1"/>
          </p:cNvSpPr>
          <p:nvPr>
            <p:ph idx="1"/>
          </p:nvPr>
        </p:nvSpPr>
        <p:spPr/>
        <p:txBody>
          <a:bodyPr>
            <a:normAutofit/>
          </a:bodyPr>
          <a:lstStyle/>
          <a:p>
            <a:r>
              <a:rPr lang="en-US" altLang="ja-JP" sz="2800" dirty="0"/>
              <a:t>VA</a:t>
            </a:r>
            <a:r>
              <a:rPr lang="ja-JP" altLang="en-US" sz="2800" dirty="0"/>
              <a:t>から</a:t>
            </a:r>
            <a:r>
              <a:rPr lang="en-US" altLang="ja-JP" sz="2800" dirty="0"/>
              <a:t>D</a:t>
            </a:r>
            <a:r>
              <a:rPr lang="ja-JP" altLang="en-US" sz="2800" dirty="0"/>
              <a:t>を、</a:t>
            </a:r>
            <a:r>
              <a:rPr lang="en-US" altLang="ja-JP" sz="2800" dirty="0"/>
              <a:t>VD</a:t>
            </a:r>
            <a:r>
              <a:rPr lang="ja-JP" altLang="en-US" sz="2800" dirty="0"/>
              <a:t>から</a:t>
            </a:r>
            <a:r>
              <a:rPr lang="en-US" altLang="ja-JP" sz="2800" dirty="0"/>
              <a:t>A</a:t>
            </a:r>
            <a:r>
              <a:rPr lang="ja-JP" altLang="en-US" sz="2800" dirty="0"/>
              <a:t>を、</a:t>
            </a:r>
            <a:r>
              <a:rPr lang="en-US" altLang="ja-JP" sz="2800" dirty="0"/>
              <a:t>AD</a:t>
            </a:r>
            <a:r>
              <a:rPr lang="ja-JP" altLang="en-US" sz="2800" dirty="0"/>
              <a:t>から</a:t>
            </a:r>
            <a:r>
              <a:rPr lang="en-US" altLang="ja-JP" sz="2800" dirty="0"/>
              <a:t>V</a:t>
            </a:r>
            <a:r>
              <a:rPr lang="ja-JP" altLang="en-US" sz="2800" dirty="0"/>
              <a:t>を予測</a:t>
            </a:r>
            <a:endParaRPr lang="en-US" altLang="ja-JP" sz="2800" dirty="0"/>
          </a:p>
          <a:p>
            <a:r>
              <a:rPr lang="en-US" altLang="ko-KR" sz="2800" dirty="0" err="1"/>
              <a:t>XGBoost</a:t>
            </a:r>
            <a:r>
              <a:rPr lang="en-US" altLang="ko-KR" sz="2800" dirty="0"/>
              <a:t> (Extreme Gradient Boosting)</a:t>
            </a:r>
          </a:p>
          <a:p>
            <a:r>
              <a:rPr lang="en-US" altLang="ko-KR" sz="2800" dirty="0"/>
              <a:t>Ensemble</a:t>
            </a:r>
            <a:r>
              <a:rPr lang="ja-JP" altLang="en-US" sz="2800" dirty="0"/>
              <a:t>モデルの中、</a:t>
            </a:r>
            <a:r>
              <a:rPr lang="en-US" altLang="ko-KR" sz="2800" dirty="0"/>
              <a:t>Gradient Tree Boosting</a:t>
            </a:r>
            <a:r>
              <a:rPr lang="ja-JP" altLang="en-US" sz="2800" dirty="0"/>
              <a:t> モデルの改善モデル。</a:t>
            </a:r>
            <a:endParaRPr lang="en-US" altLang="ja-JP" sz="2800" dirty="0"/>
          </a:p>
          <a:p>
            <a:r>
              <a:rPr lang="ja-JP" altLang="en-US" sz="2800" dirty="0"/>
              <a:t>→並列処理でより速い、</a:t>
            </a:r>
            <a:r>
              <a:rPr lang="en-US" altLang="ja-JP" sz="2800" dirty="0"/>
              <a:t>Overfitting</a:t>
            </a:r>
            <a:r>
              <a:rPr lang="ja-JP" altLang="en-US" sz="2800" dirty="0"/>
              <a:t>により強い。→高い精度。</a:t>
            </a:r>
            <a:endParaRPr lang="en-US" altLang="ja-JP" sz="2800" dirty="0"/>
          </a:p>
          <a:p>
            <a:r>
              <a:rPr lang="en-US" altLang="ko-KR" sz="2800" dirty="0"/>
              <a:t>Bayesian Optimization</a:t>
            </a:r>
            <a:r>
              <a:rPr lang="ja-JP" altLang="en-US" sz="2800" dirty="0"/>
              <a:t>で</a:t>
            </a:r>
            <a:r>
              <a:rPr lang="en-US" altLang="ja-JP" sz="2800" dirty="0"/>
              <a:t>Hyper-parameter</a:t>
            </a:r>
            <a:r>
              <a:rPr lang="ja-JP" altLang="en-US" sz="2800" dirty="0"/>
              <a:t>たちの探索。</a:t>
            </a:r>
            <a:endParaRPr lang="ko-KR" altLang="en-US" sz="2800" dirty="0"/>
          </a:p>
        </p:txBody>
      </p:sp>
    </p:spTree>
    <p:extLst>
      <p:ext uri="{BB962C8B-B14F-4D97-AF65-F5344CB8AC3E}">
        <p14:creationId xmlns:p14="http://schemas.microsoft.com/office/powerpoint/2010/main" val="2685033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8CCD99-5576-A5F4-7D30-18484B020C9C}"/>
              </a:ext>
            </a:extLst>
          </p:cNvPr>
          <p:cNvSpPr>
            <a:spLocks noGrp="1"/>
          </p:cNvSpPr>
          <p:nvPr>
            <p:ph type="title"/>
          </p:nvPr>
        </p:nvSpPr>
        <p:spPr/>
        <p:txBody>
          <a:bodyPr/>
          <a:lstStyle/>
          <a:p>
            <a:r>
              <a:rPr lang="en-US" altLang="ko-KR" dirty="0"/>
              <a:t>VAD</a:t>
            </a:r>
            <a:r>
              <a:rPr lang="ja-JP" altLang="en-US" dirty="0"/>
              <a:t>予測モデル </a:t>
            </a:r>
            <a:r>
              <a:rPr lang="en-US" altLang="ja-JP" dirty="0"/>
              <a:t>by </a:t>
            </a:r>
            <a:r>
              <a:rPr lang="en-US" altLang="ja-JP" dirty="0" err="1"/>
              <a:t>XGBoost</a:t>
            </a:r>
            <a:endParaRPr lang="ko-KR" altLang="en-US" dirty="0"/>
          </a:p>
        </p:txBody>
      </p:sp>
      <p:pic>
        <p:nvPicPr>
          <p:cNvPr id="5" name="그림 4">
            <a:extLst>
              <a:ext uri="{FF2B5EF4-FFF2-40B4-BE49-F238E27FC236}">
                <a16:creationId xmlns:a16="http://schemas.microsoft.com/office/drawing/2014/main" id="{1AAE8970-C73B-3BC8-2311-2B9BD612B849}"/>
              </a:ext>
            </a:extLst>
          </p:cNvPr>
          <p:cNvPicPr>
            <a:picLocks noChangeAspect="1"/>
          </p:cNvPicPr>
          <p:nvPr/>
        </p:nvPicPr>
        <p:blipFill rotWithShape="1">
          <a:blip r:embed="rId2"/>
          <a:srcRect l="21250" t="18128" r="36119" b="38363"/>
          <a:stretch/>
        </p:blipFill>
        <p:spPr>
          <a:xfrm>
            <a:off x="1097280" y="2037345"/>
            <a:ext cx="7265523" cy="417095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DD1FF5-8BC6-0824-9645-A86540E689C8}"/>
                  </a:ext>
                </a:extLst>
              </p:cNvPr>
              <p:cNvSpPr txBox="1"/>
              <p:nvPr/>
            </p:nvSpPr>
            <p:spPr>
              <a:xfrm>
                <a:off x="8478253" y="1956663"/>
                <a:ext cx="3120189" cy="4524315"/>
              </a:xfrm>
              <a:prstGeom prst="rect">
                <a:avLst/>
              </a:prstGeom>
              <a:noFill/>
            </p:spPr>
            <p:txBody>
              <a:bodyPr wrap="square" rtlCol="0">
                <a:spAutoFit/>
              </a:bodyPr>
              <a:lstStyle/>
              <a:p>
                <a:r>
                  <a:rPr lang="en-US" altLang="ko-KR" sz="2400" dirty="0"/>
                  <a:t>Predict D from V and A</a:t>
                </a:r>
              </a:p>
              <a:p>
                <a:r>
                  <a:rPr lang="en-US" altLang="ko-KR" sz="2400" dirty="0"/>
                  <a:t>MSE: 0.0426</a:t>
                </a:r>
              </a:p>
              <a:p>
                <a:endParaRPr lang="en-US" altLang="ko-KR" sz="2400" dirty="0"/>
              </a:p>
              <a:p>
                <a:r>
                  <a:rPr lang="en-US" altLang="ko-KR" sz="2400" dirty="0"/>
                  <a:t>Predict A from V and D</a:t>
                </a:r>
              </a:p>
              <a:p>
                <a:r>
                  <a:rPr lang="en-US" altLang="ko-KR" sz="2400" dirty="0"/>
                  <a:t>MSE: 0.0461</a:t>
                </a:r>
              </a:p>
              <a:p>
                <a:endParaRPr lang="en-US" altLang="ko-KR" sz="2400" dirty="0"/>
              </a:p>
              <a:p>
                <a:r>
                  <a:rPr lang="en-US" altLang="ko-KR" sz="2400" dirty="0"/>
                  <a:t>Predict V from A and D</a:t>
                </a:r>
              </a:p>
              <a:p>
                <a:r>
                  <a:rPr lang="en-US" altLang="ko-KR" sz="2400" dirty="0"/>
                  <a:t>MSE</a:t>
                </a:r>
                <a:r>
                  <a:rPr lang="en-US" altLang="ko-KR" sz="2400"/>
                  <a:t>: 0.1060</a:t>
                </a:r>
                <a:endParaRPr lang="en-US" altLang="ko-KR" sz="2400" dirty="0"/>
              </a:p>
              <a:p>
                <a:endParaRPr lang="en-US" altLang="ko-KR" sz="2400" dirty="0"/>
              </a:p>
              <a:p>
                <a:r>
                  <a:rPr lang="en-US" altLang="ko-KR" sz="2400" dirty="0"/>
                  <a:t>Predict </a:t>
                </a:r>
                <a14:m>
                  <m:oMath xmlns:m="http://schemas.openxmlformats.org/officeDocument/2006/math">
                    <m:sSup>
                      <m:sSupPr>
                        <m:ctrlPr>
                          <a:rPr lang="en-US" altLang="ko-KR" sz="2400" b="0" i="1" smtClean="0">
                            <a:latin typeface="Cambria Math" panose="02040503050406030204" pitchFamily="18" charset="0"/>
                          </a:rPr>
                        </m:ctrlPr>
                      </m:sSupPr>
                      <m:e>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m:t>
                            </m:r>
                            <m:r>
                              <a:rPr lang="en-US" altLang="ko-KR" sz="2400" i="1">
                                <a:latin typeface="Cambria Math" panose="02040503050406030204" pitchFamily="18" charset="0"/>
                              </a:rPr>
                              <m:t>𝑉</m:t>
                            </m:r>
                          </m:e>
                          <m:sub>
                            <m:r>
                              <a:rPr lang="en-US" altLang="ko-KR" sz="2400" i="1">
                                <a:latin typeface="Cambria Math" panose="02040503050406030204" pitchFamily="18" charset="0"/>
                              </a:rPr>
                              <m:t>𝑖</m:t>
                            </m:r>
                          </m:sub>
                        </m:sSub>
                        <m:r>
                          <a:rPr lang="en-US" altLang="ko-KR" sz="2400" i="1">
                            <a:latin typeface="Cambria Math" panose="02040503050406030204" pitchFamily="18" charset="0"/>
                          </a:rPr>
                          <m:t>−</m:t>
                        </m:r>
                        <m:acc>
                          <m:accPr>
                            <m:chr m:val="̅"/>
                            <m:ctrlPr>
                              <a:rPr lang="en-US" altLang="ko-KR" sz="2400" i="1">
                                <a:latin typeface="Cambria Math" panose="02040503050406030204" pitchFamily="18" charset="0"/>
                              </a:rPr>
                            </m:ctrlPr>
                          </m:accPr>
                          <m:e>
                            <m:r>
                              <a:rPr lang="en-US" altLang="ko-KR" sz="2400" i="1">
                                <a:latin typeface="Cambria Math" panose="02040503050406030204" pitchFamily="18" charset="0"/>
                              </a:rPr>
                              <m:t>𝑉</m:t>
                            </m:r>
                          </m:e>
                        </m:acc>
                        <m:r>
                          <a:rPr lang="en-US" altLang="ko-KR" sz="2400" i="1">
                            <a:latin typeface="Cambria Math" panose="02040503050406030204" pitchFamily="18" charset="0"/>
                          </a:rPr>
                          <m:t>)</m:t>
                        </m:r>
                      </m:e>
                      <m:sup>
                        <m:r>
                          <a:rPr lang="en-US" altLang="ko-KR" sz="2400" b="0" i="1" smtClean="0">
                            <a:latin typeface="Cambria Math" panose="02040503050406030204" pitchFamily="18" charset="0"/>
                          </a:rPr>
                          <m:t>2</m:t>
                        </m:r>
                      </m:sup>
                    </m:sSup>
                  </m:oMath>
                </a14:m>
                <a:r>
                  <a:rPr lang="en-US" altLang="ko-KR" sz="2400" dirty="0"/>
                  <a:t>from A and D</a:t>
                </a:r>
              </a:p>
              <a:p>
                <a:r>
                  <a:rPr lang="en-US" altLang="ko-KR" sz="2400" dirty="0"/>
                  <a:t>MSE: 0.0475</a:t>
                </a:r>
                <a:endParaRPr lang="ko-KR" altLang="en-US" sz="2400" dirty="0"/>
              </a:p>
            </p:txBody>
          </p:sp>
        </mc:Choice>
        <mc:Fallback xmlns="">
          <p:sp>
            <p:nvSpPr>
              <p:cNvPr id="6" name="TextBox 5">
                <a:extLst>
                  <a:ext uri="{FF2B5EF4-FFF2-40B4-BE49-F238E27FC236}">
                    <a16:creationId xmlns:a16="http://schemas.microsoft.com/office/drawing/2014/main" id="{C1DD1FF5-8BC6-0824-9645-A86540E689C8}"/>
                  </a:ext>
                </a:extLst>
              </p:cNvPr>
              <p:cNvSpPr txBox="1">
                <a:spLocks noRot="1" noChangeAspect="1" noMove="1" noResize="1" noEditPoints="1" noAdjustHandles="1" noChangeArrowheads="1" noChangeShapeType="1" noTextEdit="1"/>
              </p:cNvSpPr>
              <p:nvPr/>
            </p:nvSpPr>
            <p:spPr>
              <a:xfrm>
                <a:off x="8478253" y="1956663"/>
                <a:ext cx="3120189" cy="4524315"/>
              </a:xfrm>
              <a:prstGeom prst="rect">
                <a:avLst/>
              </a:prstGeom>
              <a:blipFill>
                <a:blip r:embed="rId3"/>
                <a:stretch>
                  <a:fillRect l="-3125" t="-943" r="-3516" b="-22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11625441"/>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6112_TF22712842.potx" id="{DC1F4CAC-463E-46B1-B56C-8FFBB0733DDE}" vid="{102B73BB-D185-4E66-89CB-192264AF1FD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{23DDBFB5-E73D-4AB2-8111-BCC1E67AEDA9}tf22712842_win32</Template>
  <TotalTime>1862</TotalTime>
  <Words>1957</Words>
  <Application>Microsoft Office PowerPoint</Application>
  <PresentationFormat>와이드스크린</PresentationFormat>
  <Paragraphs>212</Paragraphs>
  <Slides>37</Slides>
  <Notes>1</Notes>
  <HiddenSlides>14</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37</vt:i4>
      </vt:variant>
    </vt:vector>
  </HeadingPairs>
  <TitlesOfParts>
    <vt:vector size="49" baseType="lpstr">
      <vt:lpstr>-apple-system</vt:lpstr>
      <vt:lpstr>Meiryo</vt:lpstr>
      <vt:lpstr>Meiryo UI</vt:lpstr>
      <vt:lpstr>Noto Sans CJK KR Regular</vt:lpstr>
      <vt:lpstr>Söhne</vt:lpstr>
      <vt:lpstr>Abadi</vt:lpstr>
      <vt:lpstr>Calibri</vt:lpstr>
      <vt:lpstr>Cambria Math</vt:lpstr>
      <vt:lpstr>Franklin Gothic Book</vt:lpstr>
      <vt:lpstr>Open Sans</vt:lpstr>
      <vt:lpstr>Wingdings</vt:lpstr>
      <vt:lpstr>1_RetrospectVTI</vt:lpstr>
      <vt:lpstr>感情認識に基づく対話システムのための VAD評価モデル</vt:lpstr>
      <vt:lpstr>PowerPoint 프레젠테이션</vt:lpstr>
      <vt:lpstr>EmoBank (Sven Buechel et al.)</vt:lpstr>
      <vt:lpstr>EmoBank (Sven Buechel et al.)</vt:lpstr>
      <vt:lpstr>EmoBankのデータ分析</vt:lpstr>
      <vt:lpstr>EmoBankのデータ分析 Pandas Profiling Report</vt:lpstr>
      <vt:lpstr>VADの間の相関関係</vt:lpstr>
      <vt:lpstr>VAD予測モデル</vt:lpstr>
      <vt:lpstr>VAD予測モデル by XGBoost</vt:lpstr>
      <vt:lpstr>RoBERTa</vt:lpstr>
      <vt:lpstr>RoBERTa の Subword Tokenizer</vt:lpstr>
      <vt:lpstr>前処理とTokenize fuctionの作成</vt:lpstr>
      <vt:lpstr>出力ベクトルの選択。</vt:lpstr>
      <vt:lpstr>モデルの設計</vt:lpstr>
      <vt:lpstr>Correlation Layer (FFNN)</vt:lpstr>
      <vt:lpstr>Bayesian Optimization</vt:lpstr>
      <vt:lpstr>Correlation Layer (FFNN)</vt:lpstr>
      <vt:lpstr>Optimizer &amp; Learning Scheduler</vt:lpstr>
      <vt:lpstr>Optimizer &amp; Learning Scheduler</vt:lpstr>
      <vt:lpstr>Warmup-Exponential decay Learning schedular</vt:lpstr>
      <vt:lpstr>今後の予定</vt:lpstr>
      <vt:lpstr>PowerPoint 프레젠테이션</vt:lpstr>
      <vt:lpstr>PowerPoint 프레젠테이션</vt:lpstr>
      <vt:lpstr>Attention Mechanism - Query, Key, Value</vt:lpstr>
      <vt:lpstr>Transformerの構造</vt:lpstr>
      <vt:lpstr>Positional Encoding</vt:lpstr>
      <vt:lpstr>Positional Encoding</vt:lpstr>
      <vt:lpstr>Encoder の Self-Attention</vt:lpstr>
      <vt:lpstr>Encoder の Self-Attention</vt:lpstr>
      <vt:lpstr>Encoder の Self-Attention</vt:lpstr>
      <vt:lpstr>BERTとは。</vt:lpstr>
      <vt:lpstr>BERTと他モデルとの違い</vt:lpstr>
      <vt:lpstr>PowerPoint 프레젠테이션</vt:lpstr>
      <vt:lpstr>Position Embedding</vt:lpstr>
      <vt:lpstr>Masked Language Model (MLM)</vt:lpstr>
      <vt:lpstr>Next Sentence Prediction (NSP)</vt:lpstr>
      <vt:lpstr>Segment Embedding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感情認識に基づく対話システムのためのVAD分類モデル</dc:title>
  <dc:creator>9LDI1101</dc:creator>
  <cp:lastModifiedBy>Siwon</cp:lastModifiedBy>
  <cp:revision>190</cp:revision>
  <dcterms:created xsi:type="dcterms:W3CDTF">2023-05-18T06:05:56Z</dcterms:created>
  <dcterms:modified xsi:type="dcterms:W3CDTF">2023-07-10T04:19:13Z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